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89" r:id="rId2"/>
    <p:sldId id="300" r:id="rId3"/>
    <p:sldId id="299" r:id="rId4"/>
    <p:sldId id="290" r:id="rId5"/>
    <p:sldId id="306" r:id="rId6"/>
    <p:sldId id="302" r:id="rId7"/>
    <p:sldId id="298" r:id="rId8"/>
    <p:sldId id="292" r:id="rId9"/>
    <p:sldId id="293" r:id="rId10"/>
    <p:sldId id="304" r:id="rId11"/>
    <p:sldId id="303" r:id="rId12"/>
    <p:sldId id="305" r:id="rId13"/>
    <p:sldId id="297" r:id="rId14"/>
    <p:sldId id="260" r:id="rId15"/>
    <p:sldId id="307" r:id="rId16"/>
    <p:sldId id="295" r:id="rId17"/>
    <p:sldId id="311" r:id="rId18"/>
    <p:sldId id="286" r:id="rId19"/>
    <p:sldId id="279" r:id="rId20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6308"/>
    <a:srgbClr val="000000"/>
    <a:srgbClr val="003E9A"/>
    <a:srgbClr val="FFFFFF"/>
    <a:srgbClr val="0000CC"/>
    <a:srgbClr val="A3B8DC"/>
    <a:srgbClr val="FCFDF4"/>
    <a:srgbClr val="529DDB"/>
    <a:srgbClr val="385ACF"/>
    <a:srgbClr val="002B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6" autoAdjust="0"/>
    <p:restoredTop sz="94016" autoAdjust="0"/>
  </p:normalViewPr>
  <p:slideViewPr>
    <p:cSldViewPr snapToGrid="0">
      <p:cViewPr varScale="1">
        <p:scale>
          <a:sx n="109" d="100"/>
          <a:sy n="109" d="100"/>
        </p:scale>
        <p:origin x="6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F48DB-C2FD-40FB-B4EE-9F823193A93A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C53BA-D916-497E-87A8-13C8036B22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1824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B8151-B0A9-470D-BB60-6D50E162EF8B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EBDD3-25DE-4ACB-AB35-A9F82A7CF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56784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61062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288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39D2F1-B6C8-4C15-89D6-B1E86D37DF9E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1972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7DEA9-BE6B-4AC8-86EC-7BFEDC2402E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598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NUL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34209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82214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62203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>
            <a:extLst>
              <a:ext uri="{FF2B5EF4-FFF2-40B4-BE49-F238E27FC236}">
                <a16:creationId xmlns="" xmlns:a16="http://schemas.microsoft.com/office/drawing/2014/main" id="{EC23726F-899C-4D2F-9B92-56857361E210}"/>
              </a:ext>
            </a:extLst>
          </p:cNvPr>
          <p:cNvSpPr/>
          <p:nvPr userDrawn="1"/>
        </p:nvSpPr>
        <p:spPr>
          <a:xfrm>
            <a:off x="0" y="4"/>
            <a:ext cx="12192000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EABBF177-B906-4130-81D0-CDC9F01E8134}"/>
              </a:ext>
            </a:extLst>
          </p:cNvPr>
          <p:cNvSpPr/>
          <p:nvPr userDrawn="1"/>
        </p:nvSpPr>
        <p:spPr>
          <a:xfrm>
            <a:off x="1" y="0"/>
            <a:ext cx="2819635" cy="774543"/>
          </a:xfrm>
          <a:prstGeom prst="rect">
            <a:avLst/>
          </a:prstGeom>
          <a:solidFill>
            <a:srgbClr val="FCFCFC">
              <a:alpha val="8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ru-RU" sz="2400" dirty="0">
              <a:solidFill>
                <a:srgbClr val="485068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6077BD4E-3393-4ACE-A641-CD63F6A5243F}"/>
              </a:ext>
            </a:extLst>
          </p:cNvPr>
          <p:cNvSpPr/>
          <p:nvPr userDrawn="1"/>
        </p:nvSpPr>
        <p:spPr>
          <a:xfrm>
            <a:off x="2819636" y="0"/>
            <a:ext cx="9372364" cy="774543"/>
          </a:xfrm>
          <a:prstGeom prst="rect">
            <a:avLst/>
          </a:prstGeom>
          <a:solidFill>
            <a:srgbClr val="FCFCF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ru-RU" sz="2400">
              <a:solidFill>
                <a:srgbClr val="485068"/>
              </a:solidFill>
            </a:endParaRPr>
          </a:p>
        </p:txBody>
      </p:sp>
      <p:sp>
        <p:nvSpPr>
          <p:cNvPr id="5" name="Номер слайда 5">
            <a:extLst>
              <a:ext uri="{FF2B5EF4-FFF2-40B4-BE49-F238E27FC236}">
                <a16:creationId xmlns="" xmlns:a16="http://schemas.microsoft.com/office/drawing/2014/main" id="{A0D0EA0D-3716-4587-84C0-4930ABAAB9C7}"/>
              </a:ext>
            </a:extLst>
          </p:cNvPr>
          <p:cNvSpPr txBox="1">
            <a:spLocks/>
          </p:cNvSpPr>
          <p:nvPr userDrawn="1"/>
        </p:nvSpPr>
        <p:spPr>
          <a:xfrm>
            <a:off x="11610029" y="167695"/>
            <a:ext cx="442883" cy="4391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0" rIns="0" bIns="0" anchor="ctr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245CF44-F5A7-4881-A3C6-C17067F190D2}" type="slidenum">
              <a:rPr lang="en-US" sz="1100" b="1" smtClean="0">
                <a:solidFill>
                  <a:srgbClr val="57565A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pPr algn="ctr"/>
              <a:t>‹#›</a:t>
            </a:fld>
            <a:endParaRPr lang="en-US" sz="1100" b="1" dirty="0">
              <a:solidFill>
                <a:srgbClr val="57565A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="" xmlns:a16="http://schemas.microsoft.com/office/drawing/2014/main" id="{D00E59DA-2391-445E-8DCC-DDB7C0381E5B}"/>
              </a:ext>
            </a:extLst>
          </p:cNvPr>
          <p:cNvSpPr txBox="1">
            <a:spLocks/>
          </p:cNvSpPr>
          <p:nvPr userDrawn="1"/>
        </p:nvSpPr>
        <p:spPr>
          <a:xfrm>
            <a:off x="837572" y="1"/>
            <a:ext cx="1982064" cy="774542"/>
          </a:xfrm>
          <a:prstGeom prst="rect">
            <a:avLst/>
          </a:prstGeom>
        </p:spPr>
        <p:txBody>
          <a:bodyPr vert="horz" lIns="0" tIns="0" rIns="0" bIns="0" rtlCol="0" anchor="ctr">
            <a:normAutofit fontScale="92500"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CAD82A"/>
              </a:buClr>
              <a:tabLst>
                <a:tab pos="342900" algn="l"/>
              </a:tabLst>
            </a:pPr>
            <a:r>
              <a:rPr lang="ru-RU" sz="1100" dirty="0">
                <a:solidFill>
                  <a:srgbClr val="57565A">
                    <a:lumMod val="50000"/>
                  </a:srgbClr>
                </a:solidFill>
                <a:latin typeface="Roboto Condensed" panose="02000000000000000000" pitchFamily="2" charset="0"/>
              </a:rPr>
              <a:t>ДАЙДЖЕСТ </a:t>
            </a:r>
          </a:p>
          <a:p>
            <a:pPr algn="l">
              <a:spcBef>
                <a:spcPts val="0"/>
              </a:spcBef>
              <a:buClr>
                <a:srgbClr val="CAD82A"/>
              </a:buClr>
              <a:tabLst>
                <a:tab pos="342900" algn="l"/>
              </a:tabLst>
            </a:pPr>
            <a:r>
              <a:rPr lang="ru-RU" sz="1100" dirty="0">
                <a:solidFill>
                  <a:srgbClr val="57565A">
                    <a:lumMod val="50000"/>
                  </a:srgbClr>
                </a:solidFill>
                <a:latin typeface="Roboto Condensed" panose="02000000000000000000" pitchFamily="2" charset="0"/>
              </a:rPr>
              <a:t>СОЦИАЛЬНО-ЭКОНОМИЧЕСКИХ </a:t>
            </a:r>
            <a:r>
              <a:rPr lang="en-US" sz="1100" dirty="0">
                <a:solidFill>
                  <a:srgbClr val="57565A">
                    <a:lumMod val="50000"/>
                  </a:srgbClr>
                </a:solidFill>
                <a:latin typeface="Roboto Condensed" panose="02000000000000000000" pitchFamily="2" charset="0"/>
              </a:rPr>
              <a:t/>
            </a:r>
            <a:br>
              <a:rPr lang="en-US" sz="1100" dirty="0">
                <a:solidFill>
                  <a:srgbClr val="57565A">
                    <a:lumMod val="50000"/>
                  </a:srgbClr>
                </a:solidFill>
                <a:latin typeface="Roboto Condensed" panose="02000000000000000000" pitchFamily="2" charset="0"/>
              </a:rPr>
            </a:br>
            <a:r>
              <a:rPr lang="ru-RU" sz="1100" dirty="0">
                <a:solidFill>
                  <a:srgbClr val="57565A">
                    <a:lumMod val="50000"/>
                  </a:srgbClr>
                </a:solidFill>
                <a:latin typeface="Roboto Condensed" panose="02000000000000000000" pitchFamily="2" charset="0"/>
              </a:rPr>
              <a:t>И НАЛОГОВЫХ ПОКАЗАТЕЛЕЙ</a:t>
            </a:r>
          </a:p>
          <a:p>
            <a:pPr algn="l">
              <a:spcBef>
                <a:spcPts val="300"/>
              </a:spcBef>
              <a:buClr>
                <a:srgbClr val="CAD82A"/>
              </a:buClr>
              <a:tabLst>
                <a:tab pos="342900" algn="l"/>
              </a:tabLst>
            </a:pPr>
            <a:r>
              <a:rPr lang="ru-RU" sz="800" dirty="0">
                <a:solidFill>
                  <a:srgbClr val="57565A">
                    <a:lumMod val="50000"/>
                  </a:srgbClr>
                </a:solidFill>
                <a:latin typeface="Roboto Condensed" panose="02000000000000000000" pitchFamily="2" charset="0"/>
              </a:rPr>
              <a:t>ПО СОСТОЯНИЮ НА </a:t>
            </a:r>
            <a:r>
              <a:rPr lang="ru-RU" sz="800" dirty="0" smtClean="0">
                <a:solidFill>
                  <a:srgbClr val="57565A">
                    <a:lumMod val="50000"/>
                  </a:srgbClr>
                </a:solidFill>
                <a:latin typeface="Roboto Condensed" panose="02000000000000000000" pitchFamily="2" charset="0"/>
              </a:rPr>
              <a:t>14.03.2022</a:t>
            </a:r>
            <a:endParaRPr lang="ru-RU" sz="800" dirty="0">
              <a:solidFill>
                <a:srgbClr val="57565A">
                  <a:lumMod val="50000"/>
                </a:srgbClr>
              </a:solidFill>
              <a:latin typeface="Roboto Condensed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C05437C-BE4A-4ECD-BDF7-9877A0D31F15}"/>
              </a:ext>
            </a:extLst>
          </p:cNvPr>
          <p:cNvSpPr/>
          <p:nvPr userDrawn="1"/>
        </p:nvSpPr>
        <p:spPr>
          <a:xfrm>
            <a:off x="0" y="0"/>
            <a:ext cx="83332" cy="774543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1219170"/>
            <a:endParaRPr lang="ru-RU" sz="2400">
              <a:solidFill>
                <a:prstClr val="white"/>
              </a:solidFill>
            </a:endParaRPr>
          </a:p>
        </p:txBody>
      </p:sp>
      <p:pic>
        <p:nvPicPr>
          <p:cNvPr id="9" name="Рисунок 1">
            <a:extLst>
              <a:ext uri="{FF2B5EF4-FFF2-40B4-BE49-F238E27FC236}">
                <a16:creationId xmlns="" xmlns:a16="http://schemas.microsoft.com/office/drawing/2014/main" id="{AAE43CD4-D70C-4E2C-85CF-56D49337F3A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3352" y="167695"/>
            <a:ext cx="379680" cy="43889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644532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>
            <a:extLst>
              <a:ext uri="{FF2B5EF4-FFF2-40B4-BE49-F238E27FC236}">
                <a16:creationId xmlns="" xmlns:a16="http://schemas.microsoft.com/office/drawing/2014/main" id="{EC23726F-899C-4D2F-9B92-56857361E210}"/>
              </a:ext>
            </a:extLst>
          </p:cNvPr>
          <p:cNvSpPr/>
          <p:nvPr userDrawn="1"/>
        </p:nvSpPr>
        <p:spPr>
          <a:xfrm>
            <a:off x="0" y="4"/>
            <a:ext cx="12192000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2400" dirty="0">
              <a:solidFill>
                <a:prstClr val="white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="" xmlns:a16="http://schemas.microsoft.com/office/drawing/2014/main" id="{480D62E5-8451-4208-9507-3E7AD0EF9C38}"/>
              </a:ext>
            </a:extLst>
          </p:cNvPr>
          <p:cNvGrpSpPr/>
          <p:nvPr userDrawn="1"/>
        </p:nvGrpSpPr>
        <p:grpSpPr>
          <a:xfrm>
            <a:off x="1487488" y="-2427"/>
            <a:ext cx="2161004" cy="6860427"/>
            <a:chOff x="-820264" y="-532023"/>
            <a:chExt cx="5361218" cy="7922045"/>
          </a:xfrm>
        </p:grpSpPr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6D21352B-D194-4167-AC43-55EDB61FB584}"/>
                </a:ext>
              </a:extLst>
            </p:cNvPr>
            <p:cNvSpPr/>
            <p:nvPr/>
          </p:nvSpPr>
          <p:spPr>
            <a:xfrm flipH="1">
              <a:off x="-807564" y="-532023"/>
              <a:ext cx="5348518" cy="7922045"/>
            </a:xfrm>
            <a:custGeom>
              <a:avLst/>
              <a:gdLst>
                <a:gd name="connsiteX0" fmla="*/ 0 w 2006600"/>
                <a:gd name="connsiteY0" fmla="*/ 1841500 h 3708400"/>
                <a:gd name="connsiteX1" fmla="*/ 2006600 w 2006600"/>
                <a:gd name="connsiteY1" fmla="*/ 0 h 3708400"/>
                <a:gd name="connsiteX2" fmla="*/ 2006600 w 2006600"/>
                <a:gd name="connsiteY2" fmla="*/ 3708400 h 3708400"/>
                <a:gd name="connsiteX3" fmla="*/ 0 w 2006600"/>
                <a:gd name="connsiteY3" fmla="*/ 1841500 h 370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6600" h="3708400">
                  <a:moveTo>
                    <a:pt x="0" y="1841500"/>
                  </a:moveTo>
                  <a:lnTo>
                    <a:pt x="2006600" y="0"/>
                  </a:lnTo>
                  <a:lnTo>
                    <a:pt x="2006600" y="3708400"/>
                  </a:lnTo>
                  <a:lnTo>
                    <a:pt x="0" y="1841500"/>
                  </a:lnTo>
                  <a:close/>
                </a:path>
              </a:pathLst>
            </a:custGeom>
            <a:solidFill>
              <a:srgbClr val="002060">
                <a:alpha val="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ru-RU" sz="2400" dirty="0">
                <a:solidFill>
                  <a:prstClr val="white"/>
                </a:solidFill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="" xmlns:a16="http://schemas.microsoft.com/office/drawing/2014/main" id="{09921CD0-BD92-4763-A017-8E467E29CA1C}"/>
                </a:ext>
              </a:extLst>
            </p:cNvPr>
            <p:cNvSpPr/>
            <p:nvPr/>
          </p:nvSpPr>
          <p:spPr>
            <a:xfrm flipH="1">
              <a:off x="-807564" y="0"/>
              <a:ext cx="4675418" cy="6925072"/>
            </a:xfrm>
            <a:custGeom>
              <a:avLst/>
              <a:gdLst>
                <a:gd name="connsiteX0" fmla="*/ 0 w 2006600"/>
                <a:gd name="connsiteY0" fmla="*/ 1841500 h 3708400"/>
                <a:gd name="connsiteX1" fmla="*/ 2006600 w 2006600"/>
                <a:gd name="connsiteY1" fmla="*/ 0 h 3708400"/>
                <a:gd name="connsiteX2" fmla="*/ 2006600 w 2006600"/>
                <a:gd name="connsiteY2" fmla="*/ 3708400 h 3708400"/>
                <a:gd name="connsiteX3" fmla="*/ 0 w 2006600"/>
                <a:gd name="connsiteY3" fmla="*/ 1841500 h 370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6600" h="3708400">
                  <a:moveTo>
                    <a:pt x="0" y="1841500"/>
                  </a:moveTo>
                  <a:lnTo>
                    <a:pt x="2006600" y="0"/>
                  </a:lnTo>
                  <a:lnTo>
                    <a:pt x="2006600" y="3708400"/>
                  </a:lnTo>
                  <a:lnTo>
                    <a:pt x="0" y="1841500"/>
                  </a:lnTo>
                  <a:close/>
                </a:path>
              </a:pathLst>
            </a:custGeom>
            <a:solidFill>
              <a:srgbClr val="002060">
                <a:alpha val="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ru-RU" sz="2400">
                <a:solidFill>
                  <a:prstClr val="white"/>
                </a:solidFill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="" xmlns:a16="http://schemas.microsoft.com/office/drawing/2014/main" id="{255EE215-328A-4B19-91D8-1102247A49B2}"/>
                </a:ext>
              </a:extLst>
            </p:cNvPr>
            <p:cNvSpPr/>
            <p:nvPr/>
          </p:nvSpPr>
          <p:spPr>
            <a:xfrm flipH="1">
              <a:off x="-807564" y="447480"/>
              <a:ext cx="4025909" cy="5963040"/>
            </a:xfrm>
            <a:custGeom>
              <a:avLst/>
              <a:gdLst>
                <a:gd name="connsiteX0" fmla="*/ 0 w 2006600"/>
                <a:gd name="connsiteY0" fmla="*/ 1841500 h 3708400"/>
                <a:gd name="connsiteX1" fmla="*/ 2006600 w 2006600"/>
                <a:gd name="connsiteY1" fmla="*/ 0 h 3708400"/>
                <a:gd name="connsiteX2" fmla="*/ 2006600 w 2006600"/>
                <a:gd name="connsiteY2" fmla="*/ 3708400 h 3708400"/>
                <a:gd name="connsiteX3" fmla="*/ 0 w 2006600"/>
                <a:gd name="connsiteY3" fmla="*/ 1841500 h 370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6600" h="3708400">
                  <a:moveTo>
                    <a:pt x="0" y="1841500"/>
                  </a:moveTo>
                  <a:lnTo>
                    <a:pt x="2006600" y="0"/>
                  </a:lnTo>
                  <a:lnTo>
                    <a:pt x="2006600" y="3708400"/>
                  </a:lnTo>
                  <a:lnTo>
                    <a:pt x="0" y="1841500"/>
                  </a:lnTo>
                  <a:close/>
                </a:path>
              </a:pathLst>
            </a:custGeom>
            <a:solidFill>
              <a:srgbClr val="002060">
                <a:alpha val="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ru-RU" sz="2400">
                <a:solidFill>
                  <a:prstClr val="white"/>
                </a:solidFill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="" xmlns:a16="http://schemas.microsoft.com/office/drawing/2014/main" id="{DB10562A-A89A-44D4-8730-BF90E4F5D9FA}"/>
                </a:ext>
              </a:extLst>
            </p:cNvPr>
            <p:cNvSpPr/>
            <p:nvPr/>
          </p:nvSpPr>
          <p:spPr>
            <a:xfrm flipH="1">
              <a:off x="-820263" y="959216"/>
              <a:ext cx="3334917" cy="4939568"/>
            </a:xfrm>
            <a:custGeom>
              <a:avLst/>
              <a:gdLst>
                <a:gd name="connsiteX0" fmla="*/ 0 w 2006600"/>
                <a:gd name="connsiteY0" fmla="*/ 1841500 h 3708400"/>
                <a:gd name="connsiteX1" fmla="*/ 2006600 w 2006600"/>
                <a:gd name="connsiteY1" fmla="*/ 0 h 3708400"/>
                <a:gd name="connsiteX2" fmla="*/ 2006600 w 2006600"/>
                <a:gd name="connsiteY2" fmla="*/ 3708400 h 3708400"/>
                <a:gd name="connsiteX3" fmla="*/ 0 w 2006600"/>
                <a:gd name="connsiteY3" fmla="*/ 1841500 h 370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6600" h="3708400">
                  <a:moveTo>
                    <a:pt x="0" y="1841500"/>
                  </a:moveTo>
                  <a:lnTo>
                    <a:pt x="2006600" y="0"/>
                  </a:lnTo>
                  <a:lnTo>
                    <a:pt x="2006600" y="3708400"/>
                  </a:lnTo>
                  <a:lnTo>
                    <a:pt x="0" y="1841500"/>
                  </a:lnTo>
                  <a:close/>
                </a:path>
              </a:pathLst>
            </a:custGeom>
            <a:solidFill>
              <a:srgbClr val="002060">
                <a:alpha val="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ru-RU" sz="2400">
                <a:solidFill>
                  <a:prstClr val="white"/>
                </a:solidFill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E46C9DE9-F272-46F4-8FB3-9A1460DDCE56}"/>
                </a:ext>
              </a:extLst>
            </p:cNvPr>
            <p:cNvSpPr/>
            <p:nvPr/>
          </p:nvSpPr>
          <p:spPr>
            <a:xfrm flipH="1">
              <a:off x="-820264" y="1574800"/>
              <a:ext cx="2670759" cy="3708400"/>
            </a:xfrm>
            <a:custGeom>
              <a:avLst/>
              <a:gdLst>
                <a:gd name="connsiteX0" fmla="*/ 0 w 2006600"/>
                <a:gd name="connsiteY0" fmla="*/ 1841500 h 3708400"/>
                <a:gd name="connsiteX1" fmla="*/ 2006600 w 2006600"/>
                <a:gd name="connsiteY1" fmla="*/ 0 h 3708400"/>
                <a:gd name="connsiteX2" fmla="*/ 2006600 w 2006600"/>
                <a:gd name="connsiteY2" fmla="*/ 3708400 h 3708400"/>
                <a:gd name="connsiteX3" fmla="*/ 0 w 2006600"/>
                <a:gd name="connsiteY3" fmla="*/ 1841500 h 370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6600" h="3708400">
                  <a:moveTo>
                    <a:pt x="0" y="1841500"/>
                  </a:moveTo>
                  <a:lnTo>
                    <a:pt x="2006600" y="0"/>
                  </a:lnTo>
                  <a:lnTo>
                    <a:pt x="2006600" y="3708400"/>
                  </a:lnTo>
                  <a:lnTo>
                    <a:pt x="0" y="1841500"/>
                  </a:lnTo>
                  <a:close/>
                </a:path>
              </a:pathLst>
            </a:custGeom>
            <a:solidFill>
              <a:srgbClr val="002060">
                <a:alpha val="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ru-RU" sz="2400">
                <a:solidFill>
                  <a:prstClr val="white"/>
                </a:solidFill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="" xmlns:a16="http://schemas.microsoft.com/office/drawing/2014/main" id="{831A4862-7841-444C-B8FE-12132533B7D3}"/>
                </a:ext>
              </a:extLst>
            </p:cNvPr>
            <p:cNvSpPr/>
            <p:nvPr/>
          </p:nvSpPr>
          <p:spPr>
            <a:xfrm flipH="1">
              <a:off x="-817340" y="2105856"/>
              <a:ext cx="1905835" cy="2646288"/>
            </a:xfrm>
            <a:custGeom>
              <a:avLst/>
              <a:gdLst>
                <a:gd name="connsiteX0" fmla="*/ 0 w 2006600"/>
                <a:gd name="connsiteY0" fmla="*/ 1841500 h 3708400"/>
                <a:gd name="connsiteX1" fmla="*/ 2006600 w 2006600"/>
                <a:gd name="connsiteY1" fmla="*/ 0 h 3708400"/>
                <a:gd name="connsiteX2" fmla="*/ 2006600 w 2006600"/>
                <a:gd name="connsiteY2" fmla="*/ 3708400 h 3708400"/>
                <a:gd name="connsiteX3" fmla="*/ 0 w 2006600"/>
                <a:gd name="connsiteY3" fmla="*/ 1841500 h 370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6600" h="3708400">
                  <a:moveTo>
                    <a:pt x="0" y="1841500"/>
                  </a:moveTo>
                  <a:lnTo>
                    <a:pt x="2006600" y="0"/>
                  </a:lnTo>
                  <a:lnTo>
                    <a:pt x="2006600" y="3708400"/>
                  </a:lnTo>
                  <a:lnTo>
                    <a:pt x="0" y="1841500"/>
                  </a:lnTo>
                  <a:close/>
                </a:path>
              </a:pathLst>
            </a:custGeom>
            <a:solidFill>
              <a:srgbClr val="002060">
                <a:alpha val="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ru-RU" sz="2400">
                <a:solidFill>
                  <a:prstClr val="white"/>
                </a:solidFill>
              </a:endParaRP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EB76714-25AE-4F90-82FE-C6D55649B6A7}"/>
              </a:ext>
            </a:extLst>
          </p:cNvPr>
          <p:cNvSpPr/>
          <p:nvPr userDrawn="1"/>
        </p:nvSpPr>
        <p:spPr>
          <a:xfrm>
            <a:off x="1953948" y="0"/>
            <a:ext cx="2559513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>
            <a:outerShdw blurRad="368300" sx="102000" sy="102000" algn="ctr" rotWithShape="0">
              <a:prstClr val="black">
                <a:alpha val="3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180000" tIns="180000" rIns="180000" bIns="180000" rtlCol="0" anchor="t">
            <a:noAutofit/>
          </a:bodyPr>
          <a:lstStyle/>
          <a:p>
            <a:pPr defTabSz="1219170">
              <a:spcAft>
                <a:spcPts val="600"/>
              </a:spcAft>
            </a:pPr>
            <a:endParaRPr lang="ru-RU" sz="1200" b="1" dirty="0">
              <a:solidFill>
                <a:srgbClr val="57565A">
                  <a:lumMod val="50000"/>
                </a:srgbClr>
              </a:solidFill>
              <a:latin typeface="Roboto Condensed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32614859-339D-4BB3-B9E4-6ED077413C82}"/>
              </a:ext>
            </a:extLst>
          </p:cNvPr>
          <p:cNvSpPr/>
          <p:nvPr userDrawn="1"/>
        </p:nvSpPr>
        <p:spPr>
          <a:xfrm>
            <a:off x="4513461" y="0"/>
            <a:ext cx="2559513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>
            <a:outerShdw blurRad="368300" sx="102000" sy="102000" algn="ctr" rotWithShape="0">
              <a:prstClr val="black">
                <a:alpha val="3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180000" tIns="180000" rIns="180000" bIns="180000" rtlCol="0" anchor="t">
            <a:noAutofit/>
          </a:bodyPr>
          <a:lstStyle/>
          <a:p>
            <a:pPr defTabSz="1219170">
              <a:spcAft>
                <a:spcPts val="600"/>
              </a:spcAft>
            </a:pPr>
            <a:endParaRPr lang="ru-RU" sz="1200" b="1" dirty="0">
              <a:solidFill>
                <a:srgbClr val="57565A">
                  <a:lumMod val="50000"/>
                </a:srgbClr>
              </a:solidFill>
              <a:latin typeface="Roboto Condensed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4D01B58B-127A-4CDA-81CA-6317764101C0}"/>
              </a:ext>
            </a:extLst>
          </p:cNvPr>
          <p:cNvSpPr/>
          <p:nvPr userDrawn="1"/>
        </p:nvSpPr>
        <p:spPr>
          <a:xfrm>
            <a:off x="7072973" y="0"/>
            <a:ext cx="2559513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>
            <a:outerShdw blurRad="368300" sx="102000" sy="102000" algn="ctr" rotWithShape="0">
              <a:prstClr val="black">
                <a:alpha val="3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180000" tIns="180000" rIns="180000" bIns="180000" rtlCol="0" anchor="t">
            <a:noAutofit/>
          </a:bodyPr>
          <a:lstStyle/>
          <a:p>
            <a:pPr defTabSz="1219170">
              <a:spcAft>
                <a:spcPts val="600"/>
              </a:spcAft>
            </a:pPr>
            <a:endParaRPr lang="ru-RU" sz="1200" b="1" dirty="0">
              <a:solidFill>
                <a:srgbClr val="57565A">
                  <a:lumMod val="50000"/>
                </a:srgbClr>
              </a:solidFill>
              <a:latin typeface="Roboto Condensed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57ABB3D-5F2D-4CF0-8252-5BCFC881B854}"/>
              </a:ext>
            </a:extLst>
          </p:cNvPr>
          <p:cNvSpPr/>
          <p:nvPr userDrawn="1"/>
        </p:nvSpPr>
        <p:spPr>
          <a:xfrm>
            <a:off x="9632486" y="0"/>
            <a:ext cx="2559513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>
            <a:outerShdw blurRad="368300" sx="102000" sy="102000" algn="ctr" rotWithShape="0">
              <a:prstClr val="black">
                <a:alpha val="3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180000" tIns="180000" rIns="180000" bIns="180000" rtlCol="0" anchor="t">
            <a:noAutofit/>
          </a:bodyPr>
          <a:lstStyle/>
          <a:p>
            <a:pPr defTabSz="1219170">
              <a:spcAft>
                <a:spcPts val="600"/>
              </a:spcAft>
            </a:pPr>
            <a:endParaRPr lang="ru-RU" sz="1200" b="1" dirty="0">
              <a:solidFill>
                <a:srgbClr val="57565A">
                  <a:lumMod val="50000"/>
                </a:srgbClr>
              </a:solidFill>
              <a:latin typeface="Roboto Condensed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E09BCE51-0B37-4543-B23A-1DF5A903BFBF}"/>
              </a:ext>
            </a:extLst>
          </p:cNvPr>
          <p:cNvSpPr/>
          <p:nvPr userDrawn="1"/>
        </p:nvSpPr>
        <p:spPr>
          <a:xfrm>
            <a:off x="1953947" y="0"/>
            <a:ext cx="2559513" cy="11442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ru-RU" sz="2400">
              <a:solidFill>
                <a:prstClr val="white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AB5CA600-1400-4437-8008-DDB6600517A8}"/>
              </a:ext>
            </a:extLst>
          </p:cNvPr>
          <p:cNvSpPr/>
          <p:nvPr userDrawn="1"/>
        </p:nvSpPr>
        <p:spPr>
          <a:xfrm>
            <a:off x="4513460" y="0"/>
            <a:ext cx="2559513" cy="114420"/>
          </a:xfrm>
          <a:prstGeom prst="rect">
            <a:avLst/>
          </a:prstGeom>
          <a:solidFill>
            <a:srgbClr val="F1450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ru-RU" sz="2400">
              <a:solidFill>
                <a:prstClr val="white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A130F2A8-B2E2-461A-A7FE-66AC6B2C7DFA}"/>
              </a:ext>
            </a:extLst>
          </p:cNvPr>
          <p:cNvSpPr/>
          <p:nvPr userDrawn="1"/>
        </p:nvSpPr>
        <p:spPr>
          <a:xfrm>
            <a:off x="7072974" y="0"/>
            <a:ext cx="2559513" cy="11442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ru-RU" sz="2400">
              <a:solidFill>
                <a:prstClr val="white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20136780-EA76-48E7-B2A0-5A002C02DF72}"/>
              </a:ext>
            </a:extLst>
          </p:cNvPr>
          <p:cNvSpPr/>
          <p:nvPr userDrawn="1"/>
        </p:nvSpPr>
        <p:spPr>
          <a:xfrm>
            <a:off x="9632487" y="0"/>
            <a:ext cx="2559513" cy="11442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ru-RU" sz="2400">
              <a:solidFill>
                <a:prstClr val="white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94AC76C0-73B8-4046-8402-D29569F8535A}"/>
              </a:ext>
            </a:extLst>
          </p:cNvPr>
          <p:cNvSpPr txBox="1"/>
          <p:nvPr userDrawn="1"/>
        </p:nvSpPr>
        <p:spPr>
          <a:xfrm>
            <a:off x="2423592" y="415072"/>
            <a:ext cx="1884570" cy="16927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 defTabSz="1219170"/>
            <a:r>
              <a:rPr lang="ru-RU" sz="1100" b="1" dirty="0">
                <a:solidFill>
                  <a:srgbClr val="57565A">
                    <a:lumMod val="50000"/>
                  </a:srgbClr>
                </a:solidFill>
                <a:latin typeface="Roboto Condensed" panose="02000000000000000000" pitchFamily="2" charset="0"/>
              </a:rPr>
              <a:t>ЦЕЛЬ ПРОЕКТА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07791FAE-D2BE-49B1-9590-6ADA1931869D}"/>
              </a:ext>
            </a:extLst>
          </p:cNvPr>
          <p:cNvSpPr txBox="1"/>
          <p:nvPr userDrawn="1"/>
        </p:nvSpPr>
        <p:spPr>
          <a:xfrm>
            <a:off x="4702569" y="415072"/>
            <a:ext cx="2155884" cy="16927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 defTabSz="1219170"/>
            <a:r>
              <a:rPr lang="ru-RU" sz="1100" b="1" dirty="0">
                <a:solidFill>
                  <a:srgbClr val="57565A">
                    <a:lumMod val="50000"/>
                  </a:srgbClr>
                </a:solidFill>
                <a:latin typeface="Roboto Condensed" panose="02000000000000000000" pitchFamily="2" charset="0"/>
              </a:rPr>
              <a:t>СУЩЕСТВУЮЩАЯ СИТУАЦИЯ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E2D0D05-F5EC-4D99-917E-208301583958}"/>
              </a:ext>
            </a:extLst>
          </p:cNvPr>
          <p:cNvSpPr txBox="1"/>
          <p:nvPr userDrawn="1"/>
        </p:nvSpPr>
        <p:spPr>
          <a:xfrm>
            <a:off x="7262081" y="415072"/>
            <a:ext cx="2155884" cy="16927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 defTabSz="1219170"/>
            <a:r>
              <a:rPr lang="ru-RU" sz="1100" b="1" dirty="0">
                <a:solidFill>
                  <a:srgbClr val="57565A">
                    <a:lumMod val="50000"/>
                  </a:srgbClr>
                </a:solidFill>
                <a:latin typeface="Roboto Condensed" panose="02000000000000000000" pitchFamily="2" charset="0"/>
              </a:rPr>
              <a:t>ПЛАН РЕАЛИЗАЦИИ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11F445B3-4A8A-4F96-BB0E-A1541283F662}"/>
              </a:ext>
            </a:extLst>
          </p:cNvPr>
          <p:cNvSpPr txBox="1"/>
          <p:nvPr userDrawn="1"/>
        </p:nvSpPr>
        <p:spPr>
          <a:xfrm>
            <a:off x="9821594" y="415072"/>
            <a:ext cx="2155884" cy="16927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 defTabSz="1219170"/>
            <a:r>
              <a:rPr lang="en-US" sz="1100" b="1" dirty="0">
                <a:solidFill>
                  <a:srgbClr val="57565A">
                    <a:lumMod val="50000"/>
                  </a:srgbClr>
                </a:solidFill>
                <a:latin typeface="Roboto Condensed" panose="02000000000000000000" pitchFamily="2" charset="0"/>
              </a:rPr>
              <a:t>KPI </a:t>
            </a:r>
            <a:r>
              <a:rPr lang="ru-RU" sz="1100" b="1" dirty="0">
                <a:solidFill>
                  <a:srgbClr val="57565A">
                    <a:lumMod val="50000"/>
                  </a:srgbClr>
                </a:solidFill>
                <a:latin typeface="Roboto Condensed" panose="02000000000000000000" pitchFamily="2" charset="0"/>
              </a:rPr>
              <a:t>ПРОЕКТА</a:t>
            </a:r>
          </a:p>
        </p:txBody>
      </p:sp>
      <p:pic>
        <p:nvPicPr>
          <p:cNvPr id="16" name="Graphic 15" descr="Bullseye with solid fill">
            <a:extLst>
              <a:ext uri="{FF2B5EF4-FFF2-40B4-BE49-F238E27FC236}">
                <a16:creationId xmlns="" xmlns:a16="http://schemas.microsoft.com/office/drawing/2014/main" id="{77A8745F-41B0-46BB-BE44-D48E6AB61B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109833" y="160254"/>
            <a:ext cx="214997" cy="214997"/>
          </a:xfrm>
          <a:prstGeom prst="rect">
            <a:avLst/>
          </a:prstGeom>
        </p:spPr>
      </p:pic>
      <p:pic>
        <p:nvPicPr>
          <p:cNvPr id="17" name="Graphic 16" descr="Gantt Chart with solid fill">
            <a:extLst>
              <a:ext uri="{FF2B5EF4-FFF2-40B4-BE49-F238E27FC236}">
                <a16:creationId xmlns="" xmlns:a16="http://schemas.microsoft.com/office/drawing/2014/main" id="{D976933B-82FB-4213-9484-2BADEA63959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668868" y="160254"/>
            <a:ext cx="214997" cy="214997"/>
          </a:xfrm>
          <a:prstGeom prst="rect">
            <a:avLst/>
          </a:prstGeom>
        </p:spPr>
      </p:pic>
      <p:pic>
        <p:nvPicPr>
          <p:cNvPr id="18" name="Graphic 17" descr="Badge Tick1 with solid fill">
            <a:extLst>
              <a:ext uri="{FF2B5EF4-FFF2-40B4-BE49-F238E27FC236}">
                <a16:creationId xmlns="" xmlns:a16="http://schemas.microsoft.com/office/drawing/2014/main" id="{3702024C-D654-4B27-BF8B-CD497DF4DCA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9202968" y="160254"/>
            <a:ext cx="214997" cy="214997"/>
          </a:xfrm>
          <a:prstGeom prst="rect">
            <a:avLst/>
          </a:prstGeom>
        </p:spPr>
      </p:pic>
      <p:pic>
        <p:nvPicPr>
          <p:cNvPr id="19" name="Graphic 18" descr="Bullseye with solid fill">
            <a:extLst>
              <a:ext uri="{FF2B5EF4-FFF2-40B4-BE49-F238E27FC236}">
                <a16:creationId xmlns="" xmlns:a16="http://schemas.microsoft.com/office/drawing/2014/main" id="{667A728E-50B8-4EC6-9F11-9F87342B8E54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1762480" y="160254"/>
            <a:ext cx="214997" cy="214997"/>
          </a:xfrm>
          <a:prstGeom prst="rect">
            <a:avLst/>
          </a:prstGeom>
        </p:spPr>
      </p:pic>
      <p:sp>
        <p:nvSpPr>
          <p:cNvPr id="20" name="Freeform: Shape 19">
            <a:extLst>
              <a:ext uri="{FF2B5EF4-FFF2-40B4-BE49-F238E27FC236}">
                <a16:creationId xmlns="" xmlns:a16="http://schemas.microsoft.com/office/drawing/2014/main" id="{278BA5FC-5599-4AF9-83ED-20988D677D5E}"/>
              </a:ext>
            </a:extLst>
          </p:cNvPr>
          <p:cNvSpPr/>
          <p:nvPr userDrawn="1"/>
        </p:nvSpPr>
        <p:spPr>
          <a:xfrm>
            <a:off x="4313436" y="266700"/>
            <a:ext cx="190500" cy="6591300"/>
          </a:xfrm>
          <a:custGeom>
            <a:avLst/>
            <a:gdLst>
              <a:gd name="connsiteX0" fmla="*/ 0 w 190500"/>
              <a:gd name="connsiteY0" fmla="*/ 0 h 6591300"/>
              <a:gd name="connsiteX1" fmla="*/ 190500 w 190500"/>
              <a:gd name="connsiteY1" fmla="*/ 0 h 6591300"/>
              <a:gd name="connsiteX2" fmla="*/ 190500 w 190500"/>
              <a:gd name="connsiteY2" fmla="*/ 6591300 h 659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00" h="6591300">
                <a:moveTo>
                  <a:pt x="0" y="0"/>
                </a:moveTo>
                <a:lnTo>
                  <a:pt x="190500" y="0"/>
                </a:lnTo>
                <a:lnTo>
                  <a:pt x="190500" y="6591300"/>
                </a:lnTo>
              </a:path>
            </a:pathLst>
          </a:cu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ru-RU" sz="2400">
              <a:solidFill>
                <a:prstClr val="white"/>
              </a:solidFill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="" xmlns:a16="http://schemas.microsoft.com/office/drawing/2014/main" id="{4A39D9F2-5472-4BC8-B2AC-1577E24B842B}"/>
              </a:ext>
            </a:extLst>
          </p:cNvPr>
          <p:cNvSpPr/>
          <p:nvPr userDrawn="1"/>
        </p:nvSpPr>
        <p:spPr>
          <a:xfrm>
            <a:off x="6872949" y="266700"/>
            <a:ext cx="190500" cy="6591300"/>
          </a:xfrm>
          <a:custGeom>
            <a:avLst/>
            <a:gdLst>
              <a:gd name="connsiteX0" fmla="*/ 0 w 190500"/>
              <a:gd name="connsiteY0" fmla="*/ 0 h 6591300"/>
              <a:gd name="connsiteX1" fmla="*/ 190500 w 190500"/>
              <a:gd name="connsiteY1" fmla="*/ 0 h 6591300"/>
              <a:gd name="connsiteX2" fmla="*/ 190500 w 190500"/>
              <a:gd name="connsiteY2" fmla="*/ 6591300 h 659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00" h="6591300">
                <a:moveTo>
                  <a:pt x="0" y="0"/>
                </a:moveTo>
                <a:lnTo>
                  <a:pt x="190500" y="0"/>
                </a:lnTo>
                <a:lnTo>
                  <a:pt x="190500" y="6591300"/>
                </a:lnTo>
              </a:path>
            </a:pathLst>
          </a:cu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ru-RU" sz="2400">
              <a:solidFill>
                <a:prstClr val="white"/>
              </a:solidFill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="" xmlns:a16="http://schemas.microsoft.com/office/drawing/2014/main" id="{04BC910D-8563-4DC0-AA04-19234E296678}"/>
              </a:ext>
            </a:extLst>
          </p:cNvPr>
          <p:cNvSpPr/>
          <p:nvPr userDrawn="1"/>
        </p:nvSpPr>
        <p:spPr>
          <a:xfrm>
            <a:off x="9432461" y="266700"/>
            <a:ext cx="190500" cy="6591300"/>
          </a:xfrm>
          <a:custGeom>
            <a:avLst/>
            <a:gdLst>
              <a:gd name="connsiteX0" fmla="*/ 0 w 190500"/>
              <a:gd name="connsiteY0" fmla="*/ 0 h 6591300"/>
              <a:gd name="connsiteX1" fmla="*/ 190500 w 190500"/>
              <a:gd name="connsiteY1" fmla="*/ 0 h 6591300"/>
              <a:gd name="connsiteX2" fmla="*/ 190500 w 190500"/>
              <a:gd name="connsiteY2" fmla="*/ 6591300 h 659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00" h="6591300">
                <a:moveTo>
                  <a:pt x="0" y="0"/>
                </a:moveTo>
                <a:lnTo>
                  <a:pt x="190500" y="0"/>
                </a:lnTo>
                <a:lnTo>
                  <a:pt x="190500" y="6591300"/>
                </a:lnTo>
              </a:path>
            </a:pathLst>
          </a:cu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ru-RU" sz="2400">
              <a:solidFill>
                <a:prstClr val="white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="" xmlns:a16="http://schemas.microsoft.com/office/drawing/2014/main" id="{9931CA9F-AF69-4773-AE48-483E901E0F31}"/>
              </a:ext>
            </a:extLst>
          </p:cNvPr>
          <p:cNvSpPr/>
          <p:nvPr userDrawn="1"/>
        </p:nvSpPr>
        <p:spPr>
          <a:xfrm>
            <a:off x="11991974" y="266700"/>
            <a:ext cx="190500" cy="6591300"/>
          </a:xfrm>
          <a:custGeom>
            <a:avLst/>
            <a:gdLst>
              <a:gd name="connsiteX0" fmla="*/ 0 w 190500"/>
              <a:gd name="connsiteY0" fmla="*/ 0 h 6591300"/>
              <a:gd name="connsiteX1" fmla="*/ 190500 w 190500"/>
              <a:gd name="connsiteY1" fmla="*/ 0 h 6591300"/>
              <a:gd name="connsiteX2" fmla="*/ 190500 w 190500"/>
              <a:gd name="connsiteY2" fmla="*/ 6591300 h 659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00" h="6591300">
                <a:moveTo>
                  <a:pt x="0" y="0"/>
                </a:moveTo>
                <a:lnTo>
                  <a:pt x="190500" y="0"/>
                </a:lnTo>
                <a:lnTo>
                  <a:pt x="190500" y="6591300"/>
                </a:lnTo>
              </a:path>
            </a:pathLst>
          </a:cu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ru-RU" sz="2400">
              <a:solidFill>
                <a:prstClr val="white"/>
              </a:solidFill>
            </a:endParaRPr>
          </a:p>
        </p:txBody>
      </p:sp>
      <p:sp>
        <p:nvSpPr>
          <p:cNvPr id="3" name="Номер слайда 5">
            <a:extLst>
              <a:ext uri="{FF2B5EF4-FFF2-40B4-BE49-F238E27FC236}">
                <a16:creationId xmlns="" xmlns:a16="http://schemas.microsoft.com/office/drawing/2014/main" id="{BE0951C9-484F-4E9A-8471-00D15E074EEA}"/>
              </a:ext>
            </a:extLst>
          </p:cNvPr>
          <p:cNvSpPr txBox="1">
            <a:spLocks/>
          </p:cNvSpPr>
          <p:nvPr userDrawn="1"/>
        </p:nvSpPr>
        <p:spPr>
          <a:xfrm>
            <a:off x="11929138" y="6597352"/>
            <a:ext cx="262863" cy="260648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 anchor="ctr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245CF44-F5A7-4881-A3C6-C17067F190D2}" type="slidenum">
              <a:rPr lang="en-US" sz="900" b="1" smtClean="0">
                <a:solidFill>
                  <a:srgbClr val="57565A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pPr algn="ctr"/>
              <a:t>‹#›</a:t>
            </a:fld>
            <a:endParaRPr lang="en-US" sz="900" b="1" dirty="0">
              <a:solidFill>
                <a:srgbClr val="57565A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pic>
        <p:nvPicPr>
          <p:cNvPr id="31" name="Graphic 30" descr="Badge Tick1 with solid fill">
            <a:extLst>
              <a:ext uri="{FF2B5EF4-FFF2-40B4-BE49-F238E27FC236}">
                <a16:creationId xmlns="" xmlns:a16="http://schemas.microsoft.com/office/drawing/2014/main" id="{DC6B931E-A0C8-41C2-A8C9-64A1B058982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8988655" y="160254"/>
            <a:ext cx="214997" cy="214997"/>
          </a:xfrm>
          <a:prstGeom prst="rect">
            <a:avLst/>
          </a:prstGeom>
        </p:spPr>
      </p:pic>
      <p:pic>
        <p:nvPicPr>
          <p:cNvPr id="32" name="Graphic 31" descr="Badge Tick1 with solid fill">
            <a:extLst>
              <a:ext uri="{FF2B5EF4-FFF2-40B4-BE49-F238E27FC236}">
                <a16:creationId xmlns="" xmlns:a16="http://schemas.microsoft.com/office/drawing/2014/main" id="{2D01B2CF-9438-41A8-A159-8FC50DAA2ED7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8774343" y="160254"/>
            <a:ext cx="214997" cy="21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061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306324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049016" y="0"/>
            <a:ext cx="306324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098032" y="0"/>
            <a:ext cx="306324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9147048" y="0"/>
            <a:ext cx="306324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" y="3419856"/>
            <a:ext cx="306324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3049016" y="3419856"/>
            <a:ext cx="306324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098032" y="3419856"/>
            <a:ext cx="306324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9147048" y="3419856"/>
            <a:ext cx="306324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0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437639" y="0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875276" y="0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312915" y="0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9750552" y="0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281428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437639" y="2281428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875276" y="2281428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7312915" y="2281428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9750552" y="2281428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4562856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2437639" y="4562856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875276" y="4562856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7312915" y="4562856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9750552" y="4562856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18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28749" y="0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057499" y="0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086248" y="0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0143744" y="0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8114997" y="0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1" y="1709928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28749" y="1709928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4057499" y="1709928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086248" y="1709928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10143744" y="1709928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8114997" y="1709928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1" y="3419856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028749" y="3419856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4057499" y="3419856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6086248" y="3419856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10143744" y="3419856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8114997" y="3419856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1" y="5129784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2028749" y="5129784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4057499" y="5129784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6086248" y="5129784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10143744" y="5129784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8114997" y="5129784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8412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2438400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6000" y="1397000"/>
            <a:ext cx="2438400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7600" y="1397000"/>
            <a:ext cx="2438400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9200" y="1397000"/>
            <a:ext cx="2438400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0" y="4980569"/>
            <a:ext cx="2438400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556000" y="4980569"/>
            <a:ext cx="2438400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6197600" y="4980569"/>
            <a:ext cx="2438400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8839200" y="4980569"/>
            <a:ext cx="2438400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23765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2438400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6000" y="1397000"/>
            <a:ext cx="2438400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7600" y="1397000"/>
            <a:ext cx="2438400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9200" y="1397000"/>
            <a:ext cx="2438400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0" y="4980569"/>
            <a:ext cx="2438400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556000" y="4980569"/>
            <a:ext cx="2438400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6197600" y="4980569"/>
            <a:ext cx="2438400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8839200" y="4980569"/>
            <a:ext cx="2438400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0588491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3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3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7003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0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4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5692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663944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3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3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7003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0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4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0093062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2" y="1397003"/>
            <a:ext cx="5085589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012" y="1397003"/>
            <a:ext cx="5085589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4980569"/>
            <a:ext cx="5085589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192012" y="4980569"/>
            <a:ext cx="5085589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03125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2" y="1397003"/>
            <a:ext cx="5085589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012" y="1397003"/>
            <a:ext cx="5085589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4980569"/>
            <a:ext cx="5085589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192012" y="4980569"/>
            <a:ext cx="5085589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303304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4"/>
            <a:ext cx="2438400" cy="147616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6000" y="1397004"/>
            <a:ext cx="2438400" cy="147616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7600" y="1397004"/>
            <a:ext cx="2438400" cy="147616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9200" y="1397004"/>
            <a:ext cx="2438400" cy="147616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3055281"/>
            <a:ext cx="2441448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554984" y="3055281"/>
            <a:ext cx="2441448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6195568" y="3055281"/>
            <a:ext cx="2441448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8836152" y="3055281"/>
            <a:ext cx="2441448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52217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4"/>
            <a:ext cx="2438400" cy="147616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6000" y="1397004"/>
            <a:ext cx="2438400" cy="147616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7600" y="1397004"/>
            <a:ext cx="2438400" cy="147616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9200" y="1397004"/>
            <a:ext cx="2438400" cy="147616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3055281"/>
            <a:ext cx="2441448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554984" y="3055281"/>
            <a:ext cx="2441448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6195568" y="3055281"/>
            <a:ext cx="2441448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8836152" y="3055281"/>
            <a:ext cx="2441448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25628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3328416" cy="147218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0"/>
            <a:ext cx="3328416" cy="147218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7000"/>
            <a:ext cx="3328416" cy="147218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3055281"/>
            <a:ext cx="3328416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431792" y="3055281"/>
            <a:ext cx="3328416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7949184" y="3055281"/>
            <a:ext cx="3328416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200422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3328416" cy="147218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0"/>
            <a:ext cx="3328416" cy="147218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7000"/>
            <a:ext cx="3328416" cy="147218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3055281"/>
            <a:ext cx="3328416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431792" y="3055281"/>
            <a:ext cx="3328416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7949184" y="3055281"/>
            <a:ext cx="3328416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67643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2" y="1397000"/>
            <a:ext cx="5085589" cy="147218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012" y="1397000"/>
            <a:ext cx="5085589" cy="147218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3055281"/>
            <a:ext cx="5084064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6193536" y="3055281"/>
            <a:ext cx="5084064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75512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2" y="1397000"/>
            <a:ext cx="5085589" cy="147218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012" y="1397000"/>
            <a:ext cx="5085589" cy="147218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3055281"/>
            <a:ext cx="5084064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6193536" y="3055281"/>
            <a:ext cx="5084064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0195440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384" y="1397004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4984" y="1397004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6584" y="1397004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8184" y="1397004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913384" y="4717011"/>
            <a:ext cx="2441448" cy="1326605"/>
          </a:xfrm>
        </p:spPr>
        <p:txBody>
          <a:bodyPr/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553968" y="4717011"/>
            <a:ext cx="2441448" cy="132660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6194552" y="4717011"/>
            <a:ext cx="2441448" cy="132660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8835136" y="4717011"/>
            <a:ext cx="2441448" cy="132660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913384" y="3057006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554984" y="3057006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196584" y="3057006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8838184" y="3057006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20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52424"/>
            <a:ext cx="10363200" cy="46275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246849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384" y="1397004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4984" y="1397004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6584" y="1397004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8184" y="1397004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913384" y="4717011"/>
            <a:ext cx="2441448" cy="1326605"/>
          </a:xfrm>
        </p:spPr>
        <p:txBody>
          <a:bodyPr/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553968" y="4717011"/>
            <a:ext cx="2441448" cy="132660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6194552" y="4717011"/>
            <a:ext cx="2441448" cy="132660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8835136" y="4717011"/>
            <a:ext cx="2441448" cy="132660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913384" y="3057006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554984" y="3057006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196584" y="3057006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8838184" y="3057006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5487863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3328416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0"/>
            <a:ext cx="3328416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7000"/>
            <a:ext cx="3328416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720990"/>
            <a:ext cx="3328416" cy="1370248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431792" y="4720990"/>
            <a:ext cx="3328416" cy="1370248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7949184" y="4720990"/>
            <a:ext cx="3328416" cy="1370248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914400" y="3060985"/>
            <a:ext cx="3328416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431792" y="3060985"/>
            <a:ext cx="3328416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7949184" y="3060985"/>
            <a:ext cx="3328416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350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3328416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0"/>
            <a:ext cx="3328416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7000"/>
            <a:ext cx="3328416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720990"/>
            <a:ext cx="3328416" cy="1370248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431792" y="4720990"/>
            <a:ext cx="3328416" cy="1370248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7949184" y="4720990"/>
            <a:ext cx="3328416" cy="1370248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914400" y="3060985"/>
            <a:ext cx="3328416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431792" y="3060985"/>
            <a:ext cx="3328416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7949184" y="3060985"/>
            <a:ext cx="3328416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370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5927" y="1397000"/>
            <a:ext cx="5085589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3538" y="1397000"/>
            <a:ext cx="5085589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704409"/>
            <a:ext cx="5084064" cy="1339207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6193536" y="4704409"/>
            <a:ext cx="5084064" cy="1339207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915927" y="3060985"/>
            <a:ext cx="5085589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193538" y="3060985"/>
            <a:ext cx="5085589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329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5927" y="1397000"/>
            <a:ext cx="5085589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3538" y="1397000"/>
            <a:ext cx="5085589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704409"/>
            <a:ext cx="5084064" cy="1339207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6193536" y="4704409"/>
            <a:ext cx="5084064" cy="1339207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915927" y="3060985"/>
            <a:ext cx="5085589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193538" y="3060985"/>
            <a:ext cx="5085589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370597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6999"/>
            <a:ext cx="2438400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6000" y="1396999"/>
            <a:ext cx="2438400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7600" y="1396999"/>
            <a:ext cx="2438400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9200" y="1396999"/>
            <a:ext cx="2438400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914400" y="4604361"/>
            <a:ext cx="2441448" cy="105875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3554984" y="4604361"/>
            <a:ext cx="2441448" cy="1058751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195568" y="4604361"/>
            <a:ext cx="2441448" cy="1058751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8836152" y="4604361"/>
            <a:ext cx="2441448" cy="1058751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4524770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6999"/>
            <a:ext cx="2438400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6000" y="1396999"/>
            <a:ext cx="2438400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7600" y="1396999"/>
            <a:ext cx="2438400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9200" y="1396999"/>
            <a:ext cx="2438400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914400" y="4604361"/>
            <a:ext cx="2441448" cy="105875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3554984" y="4604361"/>
            <a:ext cx="2441448" cy="1058751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195568" y="4604361"/>
            <a:ext cx="2441448" cy="1058751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8836152" y="4604361"/>
            <a:ext cx="2441448" cy="1058751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2667892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6999"/>
            <a:ext cx="3328416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6999"/>
            <a:ext cx="3328416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6999"/>
            <a:ext cx="3328416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400" y="4604362"/>
            <a:ext cx="3328416" cy="105875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431792" y="4604362"/>
            <a:ext cx="3328416" cy="105875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7949184" y="4604362"/>
            <a:ext cx="3328416" cy="1058751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2635986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6999"/>
            <a:ext cx="3328416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6999"/>
            <a:ext cx="3328416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6999"/>
            <a:ext cx="3328416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400" y="4604362"/>
            <a:ext cx="3328416" cy="105875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431792" y="4604362"/>
            <a:ext cx="3328416" cy="105875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7949184" y="4604362"/>
            <a:ext cx="3328416" cy="1058751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503923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2" y="1396999"/>
            <a:ext cx="5085589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012" y="1396999"/>
            <a:ext cx="5085589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400" y="4912138"/>
            <a:ext cx="5084064" cy="750975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193536" y="4912138"/>
            <a:ext cx="5084064" cy="750975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45961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228594" indent="-228594">
              <a:spcBef>
                <a:spcPts val="1200"/>
              </a:spcBef>
              <a:buFont typeface="Arial" panose="020B0604020202020204" pitchFamily="34" charset="0"/>
              <a:buChar char="•"/>
              <a:defRPr sz="1600"/>
            </a:lvl2pPr>
            <a:lvl3pPr marL="476239" indent="-247644">
              <a:spcBef>
                <a:spcPts val="1200"/>
              </a:spcBef>
              <a:buFont typeface="Open Sans Light" panose="020B0306030504020204" pitchFamily="34" charset="0"/>
              <a:buChar char="–"/>
              <a:defRPr sz="1600"/>
            </a:lvl3pPr>
            <a:lvl4pPr marL="685783" indent="-228594">
              <a:spcBef>
                <a:spcPts val="1200"/>
              </a:spcBef>
              <a:buFont typeface="Arial" panose="020B0604020202020204" pitchFamily="34" charset="0"/>
              <a:buChar char="•"/>
              <a:defRPr sz="1600"/>
            </a:lvl4pPr>
            <a:lvl5pPr marL="914377" indent="-228594">
              <a:spcBef>
                <a:spcPts val="1200"/>
              </a:spcBef>
              <a:buFont typeface="Open Sans Light" panose="020B0306030504020204" pitchFamily="34" charset="0"/>
              <a:buChar char="–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52113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2" y="1396999"/>
            <a:ext cx="5085589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012" y="1396999"/>
            <a:ext cx="5085589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400" y="4912138"/>
            <a:ext cx="5084064" cy="750975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193536" y="4912138"/>
            <a:ext cx="5084064" cy="750975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0069522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2438400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6000" y="1397000"/>
            <a:ext cx="2438400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7600" y="1397000"/>
            <a:ext cx="2438400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9200" y="1397000"/>
            <a:ext cx="2438400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914400" y="2982318"/>
            <a:ext cx="2441448" cy="105875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3554984" y="2982318"/>
            <a:ext cx="2441448" cy="1058751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195568" y="2982318"/>
            <a:ext cx="2441448" cy="1058751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8836152" y="2982318"/>
            <a:ext cx="2441448" cy="1058751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212305"/>
            <a:ext cx="2441448" cy="1713558"/>
          </a:xfrm>
        </p:spPr>
        <p:txBody>
          <a:bodyPr/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3554984" y="4212305"/>
            <a:ext cx="2441448" cy="171355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6195568" y="4212305"/>
            <a:ext cx="2441448" cy="171355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8836152" y="4212305"/>
            <a:ext cx="2441448" cy="171355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819603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2438400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6000" y="1397000"/>
            <a:ext cx="2438400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7600" y="1397000"/>
            <a:ext cx="2438400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9200" y="1397000"/>
            <a:ext cx="2438400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914400" y="2982318"/>
            <a:ext cx="2441448" cy="105875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3554984" y="2982318"/>
            <a:ext cx="2441448" cy="1058751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195568" y="2982318"/>
            <a:ext cx="2441448" cy="1058751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8836152" y="2982318"/>
            <a:ext cx="2441448" cy="1058751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212305"/>
            <a:ext cx="2441448" cy="1713558"/>
          </a:xfrm>
        </p:spPr>
        <p:txBody>
          <a:bodyPr/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3554984" y="4212305"/>
            <a:ext cx="2441448" cy="171355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6195568" y="4212305"/>
            <a:ext cx="2441448" cy="171355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8836152" y="4212305"/>
            <a:ext cx="2441448" cy="171355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7193323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3328416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0"/>
            <a:ext cx="3328416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7000"/>
            <a:ext cx="3328416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400" y="2982318"/>
            <a:ext cx="3328416" cy="105875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431792" y="2982318"/>
            <a:ext cx="3328416" cy="105875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7949184" y="2982318"/>
            <a:ext cx="3328416" cy="1058751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212305"/>
            <a:ext cx="3328416" cy="175069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4431792" y="4212305"/>
            <a:ext cx="3328416" cy="175069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7949184" y="4212305"/>
            <a:ext cx="3328416" cy="175069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74362524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3328416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0"/>
            <a:ext cx="3328416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7000"/>
            <a:ext cx="3328416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400" y="2982318"/>
            <a:ext cx="3328416" cy="105875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431792" y="2982318"/>
            <a:ext cx="3328416" cy="105875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7949184" y="2982318"/>
            <a:ext cx="3328416" cy="1058751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212305"/>
            <a:ext cx="3328416" cy="175069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4431792" y="4212305"/>
            <a:ext cx="3328416" cy="175069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7949184" y="4212305"/>
            <a:ext cx="3328416" cy="175069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80292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2" y="1397000"/>
            <a:ext cx="5085589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012" y="1397000"/>
            <a:ext cx="5085589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400" y="3290095"/>
            <a:ext cx="5084064" cy="750975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193536" y="3290095"/>
            <a:ext cx="5084064" cy="750975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212305"/>
            <a:ext cx="5084064" cy="1703066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6193536" y="4212305"/>
            <a:ext cx="5084064" cy="1703066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0691835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2" y="1397000"/>
            <a:ext cx="5085589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012" y="1397000"/>
            <a:ext cx="5085589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400" y="3290095"/>
            <a:ext cx="5084064" cy="750975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193536" y="3290095"/>
            <a:ext cx="5084064" cy="750975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212305"/>
            <a:ext cx="5084064" cy="1703066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6193536" y="4212305"/>
            <a:ext cx="5084064" cy="1703066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8038953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88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917" y="1639789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483711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546239" y="1639789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392035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7454563" y="1639789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9300356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10362886" y="1639789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88" y="3153548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917" y="3153547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483711" y="3153548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546239" y="3153547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392035" y="3153548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7454563" y="3153547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9300356" y="3153548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10362886" y="3153547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575388" y="4667305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637917" y="4667304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483711" y="4667305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546239" y="4667304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392035" y="4667305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7454563" y="4667304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300356" y="4667305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10362886" y="4667304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438119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88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917" y="1639789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483711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546239" y="1639789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392035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7454563" y="1639789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9300356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10362886" y="1639789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88" y="3153548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917" y="3153547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483711" y="3153548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546239" y="3153547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392035" y="3153548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7454563" y="3153547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9300356" y="3153548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10362886" y="3153547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575388" y="4667305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637917" y="4667304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483711" y="4667305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546239" y="4667304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392035" y="4667305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7454563" y="4667304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300356" y="4667305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10362886" y="4667304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7937577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88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917" y="1639789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360327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5426633" y="1639789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8145263" y="1639789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9215351" y="1639789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88" y="3153548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917" y="3153547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360327" y="3153548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5426633" y="3153547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8145263" y="3153547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9215351" y="3153547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575388" y="4667305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637917" y="4667304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360327" y="4667305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5426633" y="4667304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8145263" y="4667304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9215351" y="4667304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96771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52424"/>
            <a:ext cx="10363200" cy="462756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228594" indent="-228594">
              <a:spcBef>
                <a:spcPts val="1200"/>
              </a:spcBef>
              <a:buFont typeface="Arial" panose="020B0604020202020204" pitchFamily="34" charset="0"/>
              <a:buChar char="•"/>
              <a:defRPr sz="1600"/>
            </a:lvl2pPr>
            <a:lvl3pPr marL="457189" indent="-228594">
              <a:spcBef>
                <a:spcPts val="1200"/>
              </a:spcBef>
              <a:buFont typeface="Open Sans Light" panose="020B0306030504020204" pitchFamily="34" charset="0"/>
              <a:buChar char="–"/>
              <a:defRPr sz="1600"/>
            </a:lvl3pPr>
            <a:lvl4pPr marL="685783" indent="-228594">
              <a:spcBef>
                <a:spcPts val="1200"/>
              </a:spcBef>
              <a:buFont typeface="Arial" panose="020B0604020202020204" pitchFamily="34" charset="0"/>
              <a:buChar char="•"/>
              <a:defRPr sz="1600"/>
            </a:lvl4pPr>
            <a:lvl5pPr marL="914377" indent="-228594">
              <a:spcBef>
                <a:spcPts val="1200"/>
              </a:spcBef>
              <a:buFont typeface="Open Sans Light" panose="020B0306030504020204" pitchFamily="34" charset="0"/>
              <a:buChar char="–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128806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88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917" y="1639789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360327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5426633" y="1639789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8145263" y="1639789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9215351" y="1639789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88" y="3153548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917" y="3153547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360327" y="3153548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5426633" y="3153547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8145263" y="3153547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9215351" y="3153547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575388" y="4667305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637917" y="4667304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360327" y="4667305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5426633" y="4667304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8145263" y="4667304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9215351" y="4667304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3786775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88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917" y="1639792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360327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5426633" y="1639792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8145263" y="1639789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9215351" y="1639792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88" y="3886577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917" y="3886579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360327" y="3886577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5426633" y="3886579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8145263" y="3886576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9215351" y="3886579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9573908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88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917" y="1639792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360327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5426633" y="1639792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8145263" y="1639789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9215351" y="1639792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88" y="3886577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917" y="3886579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360327" y="3886577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5426633" y="3886579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8145263" y="3886576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9215351" y="3886579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2573499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87" y="1639790"/>
            <a:ext cx="1534155" cy="153415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295374" y="1639792"/>
            <a:ext cx="3558679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279803" y="1639790"/>
            <a:ext cx="1534155" cy="153415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8003570" y="1639792"/>
            <a:ext cx="3558679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87" y="3886577"/>
            <a:ext cx="1534155" cy="153415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2295374" y="3886579"/>
            <a:ext cx="3558679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6279803" y="3886577"/>
            <a:ext cx="1534155" cy="153415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8003570" y="3886579"/>
            <a:ext cx="3558679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5760425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87" y="1639790"/>
            <a:ext cx="1534155" cy="153415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295374" y="1639792"/>
            <a:ext cx="3558679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279803" y="1639790"/>
            <a:ext cx="1534155" cy="153415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8003570" y="1639792"/>
            <a:ext cx="3558679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87" y="3886577"/>
            <a:ext cx="1534155" cy="153415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2295374" y="3886579"/>
            <a:ext cx="3558679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6279803" y="3886577"/>
            <a:ext cx="1534155" cy="153415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8003570" y="3886579"/>
            <a:ext cx="3558679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2228257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564226" y="1639790"/>
            <a:ext cx="1399260" cy="1399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75389" y="3256996"/>
            <a:ext cx="337693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5349163" y="1639790"/>
            <a:ext cx="1399260" cy="1399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360328" y="3256996"/>
            <a:ext cx="337693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9134101" y="1639789"/>
            <a:ext cx="1399260" cy="1399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8145265" y="3256996"/>
            <a:ext cx="337693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7595619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564226" y="1639790"/>
            <a:ext cx="1399260" cy="1399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75389" y="3256996"/>
            <a:ext cx="337693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5349163" y="1639790"/>
            <a:ext cx="1399260" cy="1399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360328" y="3256996"/>
            <a:ext cx="337693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9134101" y="1639789"/>
            <a:ext cx="1399260" cy="1399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8145265" y="3256996"/>
            <a:ext cx="337693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078634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221603" y="1639790"/>
            <a:ext cx="1399260" cy="1399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19255" y="3256996"/>
            <a:ext cx="2403956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25465" y="1639790"/>
            <a:ext cx="1399260" cy="1399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523118" y="3256996"/>
            <a:ext cx="2403956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29327" y="1639790"/>
            <a:ext cx="1399260" cy="1399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326979" y="3256996"/>
            <a:ext cx="2403956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9633190" y="1639789"/>
            <a:ext cx="1399260" cy="1399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9130842" y="3256996"/>
            <a:ext cx="2403956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2927343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221603" y="1639790"/>
            <a:ext cx="1399260" cy="1399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19255" y="3256996"/>
            <a:ext cx="2403956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25465" y="1639790"/>
            <a:ext cx="1399260" cy="1399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523118" y="3256996"/>
            <a:ext cx="2403956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29327" y="1639790"/>
            <a:ext cx="1399260" cy="1399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326979" y="3256996"/>
            <a:ext cx="2403956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9633190" y="1639789"/>
            <a:ext cx="1399260" cy="1399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9130842" y="3256996"/>
            <a:ext cx="2403956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4129786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" y="2117"/>
            <a:ext cx="12189883" cy="6855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901520" y="5126570"/>
            <a:ext cx="1231900" cy="37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345" tIns="59169" rIns="118345" bIns="59169"/>
          <a:lstStyle>
            <a:lvl1pPr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4863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4863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4863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4863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ru-RU" altLang="ru-RU" sz="2667" smtClean="0">
              <a:solidFill>
                <a:prstClr val="black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97114" y="1606884"/>
            <a:ext cx="9760919" cy="4829253"/>
          </a:xfrm>
        </p:spPr>
        <p:txBody>
          <a:bodyPr/>
          <a:lstStyle>
            <a:lvl1pPr marL="470452" indent="0">
              <a:buFontTx/>
              <a:buNone/>
              <a:defRPr b="1">
                <a:latin typeface="+mj-lt"/>
              </a:defRPr>
            </a:lvl1pPr>
            <a:lvl2pPr marL="466391" indent="4164">
              <a:defRPr>
                <a:latin typeface="+mj-lt"/>
              </a:defRPr>
            </a:lvl2pPr>
            <a:lvl3pPr marL="813610" indent="-336944">
              <a:tabLst/>
              <a:defRPr>
                <a:latin typeface="+mj-lt"/>
              </a:defRPr>
            </a:lvl3pPr>
            <a:lvl4pPr marL="0" indent="466391">
              <a:lnSpc>
                <a:spcPts val="2359"/>
              </a:lnSpc>
              <a:spcBef>
                <a:spcPts val="527"/>
              </a:spcBef>
              <a:defRPr>
                <a:latin typeface="+mj-lt"/>
              </a:defRPr>
            </a:lvl4pPr>
            <a:lvl5pPr>
              <a:lnSpc>
                <a:spcPts val="2359"/>
              </a:lnSpc>
              <a:spcBef>
                <a:spcPts val="527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096848" y="501141"/>
            <a:ext cx="9782923" cy="1105803"/>
          </a:xfrm>
        </p:spPr>
        <p:txBody>
          <a:bodyPr/>
          <a:lstStyle>
            <a:lvl1pPr marL="0" marR="0" indent="0" defTabSz="13499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7066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>
          <a:xfrm>
            <a:off x="11099803" y="6040977"/>
            <a:ext cx="825500" cy="632884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7F9983-D947-445B-ACC6-8D22DE5D5A22}" type="slidenum">
              <a:rPr lang="ru-RU" alt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26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452424"/>
            <a:ext cx="50800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52424"/>
            <a:ext cx="50800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426782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89884" cy="6855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857" y="1012507"/>
            <a:ext cx="9760919" cy="2024629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6857" y="3429721"/>
            <a:ext cx="9760919" cy="300640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3512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108702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3pPr>
            <a:lvl4pPr marL="163053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4pPr>
            <a:lvl5pPr marL="2174048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5pPr>
            <a:lvl6pPr marL="2717557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6pPr>
            <a:lvl7pPr marL="32610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7pPr>
            <a:lvl8pPr marL="380458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8pPr>
            <a:lvl9pPr marL="4348093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>
          <a:xfrm>
            <a:off x="11099801" y="6040967"/>
            <a:ext cx="825500" cy="6328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ABE26-0FA9-4236-9F46-838FCC91D9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3877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19204"/>
            <a:ext cx="50800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19204"/>
            <a:ext cx="50800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5417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2" y="1219200"/>
            <a:ext cx="5082117" cy="30777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2" y="1560285"/>
            <a:ext cx="5082117" cy="456587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219200"/>
            <a:ext cx="5084232" cy="30777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1560285"/>
            <a:ext cx="5084232" cy="456587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677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2" y="1462284"/>
            <a:ext cx="5082117" cy="30777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2" y="1803374"/>
            <a:ext cx="5082117" cy="436883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462284"/>
            <a:ext cx="5084232" cy="30777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1803374"/>
            <a:ext cx="5084232" cy="436883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7840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.xml"/><Relationship Id="rId61" Type="http://schemas.openxmlformats.org/officeDocument/2006/relationships/theme" Target="../theme/theme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0070C0"/>
            </a:gs>
            <a:gs pos="100000">
              <a:srgbClr val="77E5FB"/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219204"/>
            <a:ext cx="103632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9901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  <p:sldLayoutId id="2147483707" r:id="rId47"/>
    <p:sldLayoutId id="2147483708" r:id="rId48"/>
    <p:sldLayoutId id="2147483709" r:id="rId49"/>
    <p:sldLayoutId id="2147483710" r:id="rId50"/>
    <p:sldLayoutId id="2147483711" r:id="rId51"/>
    <p:sldLayoutId id="2147483712" r:id="rId52"/>
    <p:sldLayoutId id="2147483713" r:id="rId53"/>
    <p:sldLayoutId id="2147483714" r:id="rId54"/>
    <p:sldLayoutId id="2147483715" r:id="rId55"/>
    <p:sldLayoutId id="2147483716" r:id="rId56"/>
    <p:sldLayoutId id="2147483717" r:id="rId57"/>
    <p:sldLayoutId id="2147483718" r:id="rId58"/>
    <p:sldLayoutId id="2147483719" r:id="rId59"/>
    <p:sldLayoutId id="2147483720" r:id="rId60"/>
  </p:sldLayoutIdLst>
  <p:txStyles>
    <p:titleStyle>
      <a:lvl1pPr algn="ctr" defTabSz="1219170" rtl="0" eaLnBrk="1" latinLnBrk="0" hangingPunct="1">
        <a:lnSpc>
          <a:spcPct val="86000"/>
        </a:lnSpc>
        <a:spcBef>
          <a:spcPct val="0"/>
        </a:spcBef>
        <a:buNone/>
        <a:defRPr sz="2800" kern="800" spc="-53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000" kern="800" spc="-13">
          <a:solidFill>
            <a:schemeClr val="tx1"/>
          </a:solidFill>
          <a:latin typeface="+mn-lt"/>
          <a:ea typeface="+mn-ea"/>
          <a:cs typeface="+mn-cs"/>
        </a:defRPr>
      </a:lvl1pPr>
      <a:lvl2pPr marL="459306" indent="-230712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600" kern="800">
          <a:solidFill>
            <a:schemeClr val="tx1"/>
          </a:solidFill>
          <a:latin typeface="+mn-lt"/>
          <a:ea typeface="+mn-ea"/>
          <a:cs typeface="+mn-cs"/>
        </a:defRPr>
      </a:lvl2pPr>
      <a:lvl3pPr marL="687900" indent="-228594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600" kern="800">
          <a:solidFill>
            <a:schemeClr val="tx1"/>
          </a:solidFill>
          <a:latin typeface="+mn-lt"/>
          <a:ea typeface="+mn-ea"/>
          <a:cs typeface="+mn-cs"/>
        </a:defRPr>
      </a:lvl3pPr>
      <a:lvl4pPr marL="916494" indent="-228594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600" kern="800">
          <a:solidFill>
            <a:schemeClr val="tx1"/>
          </a:solidFill>
          <a:latin typeface="+mn-lt"/>
          <a:ea typeface="+mn-ea"/>
          <a:cs typeface="+mn-cs"/>
        </a:defRPr>
      </a:lvl4pPr>
      <a:lvl5pPr marL="1145089" indent="-228594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600" kern="8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alog.gov.ru/rn03/anticrisis2022/" TargetMode="External"/><Relationship Id="rId3" Type="http://schemas.openxmlformats.org/officeDocument/2006/relationships/image" Target="../media/image9.png"/><Relationship Id="rId7" Type="http://schemas.openxmlformats.org/officeDocument/2006/relationships/image" Target="../media/image1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0.xml"/><Relationship Id="rId6" Type="http://schemas.openxmlformats.org/officeDocument/2006/relationships/image" Target="../media/image12.gif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hyperlink" Target="https://www.nalog.gov.ru/rn03/mobilization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2BCA04B-250D-49DB-87AD-4A8CAA41BF23}"/>
              </a:ext>
            </a:extLst>
          </p:cNvPr>
          <p:cNvSpPr/>
          <p:nvPr/>
        </p:nvSpPr>
        <p:spPr>
          <a:xfrm>
            <a:off x="1507526" y="1071433"/>
            <a:ext cx="9144000" cy="51435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904608"/>
            <a:endParaRPr lang="ru-RU" sz="1350">
              <a:solidFill>
                <a:prstClr val="white"/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4709614F-D4C7-4242-A0C5-81E42B09F973}"/>
              </a:ext>
            </a:extLst>
          </p:cNvPr>
          <p:cNvCxnSpPr>
            <a:cxnSpLocks/>
          </p:cNvCxnSpPr>
          <p:nvPr/>
        </p:nvCxnSpPr>
        <p:spPr>
          <a:xfrm>
            <a:off x="2099556" y="857250"/>
            <a:ext cx="0" cy="5143500"/>
          </a:xfrm>
          <a:prstGeom prst="line">
            <a:avLst/>
          </a:prstGeom>
          <a:ln w="6350">
            <a:solidFill>
              <a:schemeClr val="bg1">
                <a:alpha val="4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8702F635-2F42-4F08-BACF-6BB15212CAD9}"/>
              </a:ext>
            </a:extLst>
          </p:cNvPr>
          <p:cNvSpPr txBox="1"/>
          <p:nvPr/>
        </p:nvSpPr>
        <p:spPr>
          <a:xfrm>
            <a:off x="1524002" y="5467740"/>
            <a:ext cx="575555" cy="43601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defTabSz="904608">
              <a:lnSpc>
                <a:spcPts val="1725"/>
              </a:lnSpc>
            </a:pPr>
            <a:r>
              <a:rPr lang="ru-RU" sz="2100" b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20</a:t>
            </a:r>
            <a:endParaRPr lang="en-US" sz="2100" b="1" dirty="0">
              <a:solidFill>
                <a:prstClr val="white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 defTabSz="904608">
              <a:lnSpc>
                <a:spcPts val="1725"/>
              </a:lnSpc>
            </a:pPr>
            <a:r>
              <a:rPr lang="ru-RU" sz="2100" b="1" dirty="0" smtClean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23</a:t>
            </a:r>
            <a:endParaRPr lang="ru-RU" sz="2100" b="1" dirty="0">
              <a:solidFill>
                <a:prstClr val="white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xmlns="" id="{00DAC90B-A940-4AC7-8EA9-AD2C35F23A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522238" y="1214755"/>
            <a:ext cx="2775480" cy="8917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75111" y="2320659"/>
            <a:ext cx="7579305" cy="269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04608">
              <a:lnSpc>
                <a:spcPct val="110000"/>
              </a:lnSpc>
            </a:pPr>
            <a:r>
              <a:rPr lang="ru-RU" sz="2200" b="1" dirty="0">
                <a:solidFill>
                  <a:prstClr val="white"/>
                </a:solidFill>
                <a:latin typeface="Arial Narrow" panose="020B0606020202030204" pitchFamily="34" charset="0"/>
              </a:rPr>
              <a:t>Разъяснение о действующих налоговых льготах и порядке их получения юридическими лицами и индивидуальными предпринимателями в 2023 году, в том числе о мерах поддержки для субъектов малого и среднего </a:t>
            </a:r>
            <a:r>
              <a:rPr lang="ru-RU" sz="22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предпринимательства</a:t>
            </a:r>
          </a:p>
          <a:p>
            <a:pPr defTabSz="904608">
              <a:lnSpc>
                <a:spcPct val="110000"/>
              </a:lnSpc>
            </a:pPr>
            <a:endParaRPr lang="ru-RU" sz="22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defTabSz="904608">
              <a:lnSpc>
                <a:spcPct val="110000"/>
              </a:lnSpc>
            </a:pPr>
            <a:endParaRPr lang="ru-RU" sz="22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FEE6740-9B35-4802-970C-EE5893354E38}"/>
              </a:ext>
            </a:extLst>
          </p:cNvPr>
          <p:cNvSpPr txBox="1"/>
          <p:nvPr/>
        </p:nvSpPr>
        <p:spPr>
          <a:xfrm>
            <a:off x="683741" y="51745"/>
            <a:ext cx="10491571" cy="67710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marL="0" marR="0" lvl="0" indent="0" algn="l" defTabSz="121917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УПРАВЛЕНИЕ ФЕДЕРАЛЬНОЙ НАЛОГОВОЙ </a:t>
            </a:r>
            <a:r>
              <a:rPr lang="ru-RU" sz="4400" b="1" dirty="0" smtClean="0">
                <a:solidFill>
                  <a:schemeClr val="bg1"/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СЛУЖБЫ</a:t>
            </a:r>
            <a:r>
              <a:rPr lang="ru-RU" sz="1400" b="1" dirty="0" smtClean="0">
                <a:solidFill>
                  <a:schemeClr val="bg1"/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 ПО РЕСПУБЛИКЕ БУРЯТИЯ</a:t>
            </a:r>
            <a:endParaRPr lang="ru-RU" sz="1400" b="1" dirty="0">
              <a:solidFill>
                <a:schemeClr val="bg1"/>
              </a:solidFill>
              <a:latin typeface="Palatino Linotype" panose="02040502050505030304" pitchFamily="18" charset="0"/>
              <a:ea typeface="Roboto" panose="02000000000000000000" pitchFamily="2" charset="0"/>
            </a:endParaRPr>
          </a:p>
        </p:txBody>
      </p:sp>
      <p:sp>
        <p:nvSpPr>
          <p:cNvPr id="8" name="Прямоугольник 1"/>
          <p:cNvSpPr>
            <a:spLocks noChangeArrowheads="1"/>
          </p:cNvSpPr>
          <p:nvPr/>
        </p:nvSpPr>
        <p:spPr bwMode="auto">
          <a:xfrm>
            <a:off x="2743413" y="4680005"/>
            <a:ext cx="63722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03275">
              <a:defRPr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defTabSz="803275">
              <a:defRPr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defTabSz="803275">
              <a:defRPr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defTabSz="803275">
              <a:defRPr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defTabSz="803275">
              <a:defRPr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066925" indent="219075" defTabSz="803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524125" indent="219075" defTabSz="803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981325" indent="219075" defTabSz="803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438525" indent="219075" defTabSz="803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500" b="1" dirty="0" smtClean="0">
                <a:solidFill>
                  <a:srgbClr val="003E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руководителя </a:t>
            </a:r>
            <a:r>
              <a:rPr lang="ru-RU" altLang="ru-RU" sz="1500" b="1" dirty="0">
                <a:solidFill>
                  <a:srgbClr val="003E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УФНС России по Республике Бурятия</a:t>
            </a:r>
          </a:p>
          <a:p>
            <a:pPr algn="ctr"/>
            <a:r>
              <a:rPr lang="ru-RU" altLang="ru-RU" sz="1500" b="1" dirty="0" err="1" smtClean="0">
                <a:solidFill>
                  <a:srgbClr val="003E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Ламажапова</a:t>
            </a:r>
            <a:r>
              <a:rPr lang="ru-RU" altLang="ru-RU" sz="1500" b="1" dirty="0" smtClean="0">
                <a:solidFill>
                  <a:srgbClr val="003E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Ирина Сергеевна</a:t>
            </a:r>
            <a:endParaRPr lang="ru-RU" altLang="ru-RU" sz="1500" b="1" dirty="0">
              <a:solidFill>
                <a:srgbClr val="003E9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690035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73587" y="-90390"/>
            <a:ext cx="8894413" cy="1105803"/>
          </a:xfrm>
        </p:spPr>
        <p:txBody>
          <a:bodyPr/>
          <a:lstStyle/>
          <a:p>
            <a:pPr algn="ctr"/>
            <a:r>
              <a:rPr lang="ru-RU" sz="2565" spc="-1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Пониженные ставки по упрощенной системе налогообложения на территории Республики Бурятия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ru-RU" dirty="0" smtClean="0">
                <a:solidFill>
                  <a:schemeClr val="bg1"/>
                </a:solidFill>
              </a:rPr>
              <a:t>   </a:t>
            </a:r>
            <a:fld id="{477F9983-D947-445B-ACC6-8D22DE5D5A22}" type="slidenum">
              <a:rPr lang="ru-RU" altLang="ru-RU" b="1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endParaRPr lang="ru-RU" altLang="ru-RU" b="1" dirty="0">
              <a:solidFill>
                <a:schemeClr val="bg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59750" y="933899"/>
            <a:ext cx="4456067" cy="5664629"/>
          </a:xfrm>
        </p:spPr>
        <p:txBody>
          <a:bodyPr/>
          <a:lstStyle/>
          <a:p>
            <a:pPr marL="0" algn="ctr">
              <a:spcBef>
                <a:spcPts val="0"/>
              </a:spcBef>
            </a:pPr>
            <a:r>
              <a:rPr lang="ru-RU" sz="1867" dirty="0">
                <a:solidFill>
                  <a:srgbClr val="003E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Пониженные ставки по УСН:</a:t>
            </a:r>
          </a:p>
          <a:p>
            <a:pPr marL="0" indent="239178" algn="just" fontAlgn="t">
              <a:buFont typeface="Arial" panose="020B0604020202020204" pitchFamily="34" charset="0"/>
              <a:buChar char="•"/>
              <a:tabLst>
                <a:tab pos="2992892" algn="l"/>
              </a:tabLst>
            </a:pPr>
            <a:endParaRPr lang="ru-RU" sz="533" dirty="0" smtClean="0">
              <a:solidFill>
                <a:srgbClr val="003E9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39178" algn="just" fontAlgn="t">
              <a:buFont typeface="Arial" panose="020B0604020202020204" pitchFamily="34" charset="0"/>
              <a:buChar char="•"/>
              <a:tabLst>
                <a:tab pos="2992892" algn="l"/>
              </a:tabLst>
            </a:pPr>
            <a:endParaRPr lang="ru-RU" sz="533" dirty="0">
              <a:solidFill>
                <a:srgbClr val="003E9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39178" algn="just" fontAlgn="t">
              <a:buFont typeface="Arial" panose="020B0604020202020204" pitchFamily="34" charset="0"/>
              <a:buChar char="•"/>
              <a:tabLst>
                <a:tab pos="2992892" algn="l"/>
              </a:tabLst>
            </a:pPr>
            <a:r>
              <a:rPr lang="ru-RU" sz="1200" dirty="0">
                <a:solidFill>
                  <a:srgbClr val="003E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</a:t>
            </a:r>
            <a:r>
              <a:rPr lang="ru-RU" sz="1333" dirty="0">
                <a:solidFill>
                  <a:srgbClr val="003E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ля субъектов предпринимательства, осуществляющих установленные законом виды деятельности: 01, 03, 10 - 33 (кроме 10.5, 11.01 - 11.06), 38, 41 - 43, 55 - 56, 58 - 63, 85, 86 - 88 / до 2021г.: 01 - 03, 10, 11.07, 13 - 16, 18, 23, 25, 27, 28, 31, 32.99.8, 38.3, 41 - 43, 62.09 (по ч.1 ст. 8.3 Закона </a:t>
            </a:r>
            <a:r>
              <a:rPr lang="ru-RU" sz="1333" dirty="0" err="1">
                <a:solidFill>
                  <a:srgbClr val="003E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</a:t>
            </a:r>
            <a:r>
              <a:rPr lang="ru-RU" sz="1333" dirty="0">
                <a:solidFill>
                  <a:srgbClr val="003E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Бурятия)</a:t>
            </a:r>
          </a:p>
          <a:p>
            <a:pPr marL="0" indent="239178" algn="just" fontAlgn="t">
              <a:buFont typeface="Arial" panose="020B0604020202020204" pitchFamily="34" charset="0"/>
              <a:buChar char="•"/>
              <a:tabLst>
                <a:tab pos="2992892" algn="l"/>
              </a:tabLst>
            </a:pPr>
            <a:endParaRPr lang="ru-RU" sz="1867" dirty="0">
              <a:solidFill>
                <a:srgbClr val="003E9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39178" algn="just">
              <a:buFont typeface="Arial" panose="020B0604020202020204" pitchFamily="34" charset="0"/>
              <a:buChar char="•"/>
            </a:pPr>
            <a:r>
              <a:rPr lang="ru-RU" sz="1333" dirty="0" smtClean="0">
                <a:solidFill>
                  <a:srgbClr val="003E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333" dirty="0">
                <a:solidFill>
                  <a:srgbClr val="003E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налогоплательщиков, применявших на 1 ноября 2020 года систему налогообложения в виде ЕНВД (по ч. 1.8 ст. 8.3 Закона </a:t>
            </a:r>
            <a:r>
              <a:rPr lang="ru-RU" sz="1333" dirty="0" err="1">
                <a:solidFill>
                  <a:srgbClr val="003E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</a:t>
            </a:r>
            <a:r>
              <a:rPr lang="ru-RU" sz="1333" dirty="0">
                <a:solidFill>
                  <a:srgbClr val="003E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Бурятия)</a:t>
            </a:r>
          </a:p>
          <a:p>
            <a:pPr marL="0" indent="239178" algn="just">
              <a:buFont typeface="Arial" panose="020B0604020202020204" pitchFamily="34" charset="0"/>
              <a:buChar char="•"/>
            </a:pPr>
            <a:endParaRPr lang="ru-RU" sz="1333" dirty="0">
              <a:solidFill>
                <a:srgbClr val="003E9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39178" algn="just">
              <a:buFont typeface="Arial" panose="020B0604020202020204" pitchFamily="34" charset="0"/>
              <a:buChar char="•"/>
            </a:pPr>
            <a:endParaRPr lang="ru-RU" sz="1333" dirty="0">
              <a:solidFill>
                <a:srgbClr val="003E9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39178" algn="just">
              <a:buFont typeface="Arial" panose="020B0604020202020204" pitchFamily="34" charset="0"/>
              <a:buChar char="•"/>
            </a:pPr>
            <a:endParaRPr lang="ru-RU" sz="1333" dirty="0">
              <a:solidFill>
                <a:srgbClr val="003E9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39178" algn="just">
              <a:buFont typeface="Arial" panose="020B0604020202020204" pitchFamily="34" charset="0"/>
              <a:buChar char="•"/>
            </a:pPr>
            <a:endParaRPr lang="ru-RU" sz="1333" dirty="0">
              <a:solidFill>
                <a:srgbClr val="003E9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39178" algn="just">
              <a:buFont typeface="Arial" panose="020B0604020202020204" pitchFamily="34" charset="0"/>
              <a:buChar char="•"/>
            </a:pPr>
            <a:endParaRPr lang="ru-RU" sz="1200" dirty="0" smtClean="0">
              <a:solidFill>
                <a:srgbClr val="003E9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39178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3E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Плательщикам</a:t>
            </a:r>
            <a:r>
              <a:rPr lang="ru-RU" sz="1200" dirty="0">
                <a:solidFill>
                  <a:srgbClr val="003E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осуществляющим деятельность по видам, включенным в группировки  47.72.1 "Торговля розничная обувью в специализированных магазинах", 47.73 "Торговля розничная лекарственными средствами в специализированных магазинах (аптеках)" (по ч. 1.4 ст. 8.3 Закона </a:t>
            </a:r>
            <a:r>
              <a:rPr lang="ru-RU" sz="1200" dirty="0" err="1">
                <a:solidFill>
                  <a:srgbClr val="003E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</a:t>
            </a:r>
            <a:r>
              <a:rPr lang="ru-RU" sz="1200" dirty="0">
                <a:solidFill>
                  <a:srgbClr val="003E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Бурятия)</a:t>
            </a:r>
          </a:p>
          <a:p>
            <a:pPr marL="0" indent="469888" algn="just">
              <a:buFont typeface="Wingdings" panose="05000000000000000000" pitchFamily="2" charset="2"/>
              <a:buChar char="ü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69888" algn="just">
              <a:buFont typeface="Wingdings" panose="05000000000000000000" pitchFamily="2" charset="2"/>
              <a:buChar char="ü"/>
            </a:pPr>
            <a:endParaRPr lang="ru-RU" sz="146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43827" y="884784"/>
            <a:ext cx="5024173" cy="5713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390707"/>
            <a:r>
              <a:rPr lang="ru-RU" sz="186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соблюдения условий  применения</a:t>
            </a:r>
            <a:r>
              <a:rPr lang="en-US" sz="186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8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1390707"/>
            <a:endParaRPr lang="ru-RU" sz="10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t">
              <a:buFont typeface="Wingdings" panose="05000000000000000000" pitchFamily="2" charset="2"/>
              <a:buChar char="v"/>
              <a:tabLst>
                <a:tab pos="2992892" algn="l"/>
              </a:tabLst>
            </a:pPr>
            <a:r>
              <a:rPr lang="ru-RU" sz="1333" dirty="0">
                <a:solidFill>
                  <a:srgbClr val="003E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среднесписочная численность по состоянию на 01.11.2020 года </a:t>
            </a:r>
            <a:r>
              <a:rPr lang="ru-RU" sz="1333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составляла менее 10 человек</a:t>
            </a:r>
            <a:r>
              <a:rPr lang="ru-RU" sz="13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fontAlgn="t">
              <a:buFont typeface="Wingdings" panose="05000000000000000000" pitchFamily="2" charset="2"/>
              <a:buChar char="v"/>
              <a:tabLst>
                <a:tab pos="2992892" algn="l"/>
              </a:tabLst>
            </a:pPr>
            <a:r>
              <a:rPr lang="ru-RU" sz="1333" dirty="0">
                <a:solidFill>
                  <a:srgbClr val="003E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 от видов деятельности, указанных в ч. 1 ст. 8.3 Закона </a:t>
            </a:r>
            <a:r>
              <a:rPr lang="ru-RU" sz="1333" dirty="0" err="1">
                <a:solidFill>
                  <a:srgbClr val="003E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</a:t>
            </a:r>
            <a:r>
              <a:rPr lang="ru-RU" sz="1333" dirty="0">
                <a:solidFill>
                  <a:srgbClr val="003E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Бурятия, </a:t>
            </a:r>
            <a:r>
              <a:rPr lang="ru-RU" sz="1333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 70 % дохода </a:t>
            </a:r>
            <a:r>
              <a:rPr lang="ru-RU" sz="1333" dirty="0">
                <a:solidFill>
                  <a:srgbClr val="003E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отчетного (налогового) периода составляет ;</a:t>
            </a:r>
          </a:p>
          <a:p>
            <a:pPr indent="239178" algn="just" fontAlgn="t">
              <a:buFont typeface="Wingdings" panose="05000000000000000000" pitchFamily="2" charset="2"/>
              <a:buChar char="v"/>
              <a:tabLst>
                <a:tab pos="2992892" algn="l"/>
              </a:tabLst>
            </a:pPr>
            <a:r>
              <a:rPr lang="ru-RU" sz="1333" dirty="0">
                <a:solidFill>
                  <a:srgbClr val="003E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среднесписочная численность работников организации или ИП по итогам отчетного (налогового) периода по сравнению с 01.11.2020  не увеличилась до </a:t>
            </a:r>
            <a:r>
              <a:rPr lang="ru-RU" sz="1333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человек и более</a:t>
            </a:r>
            <a:r>
              <a:rPr lang="ru-RU" sz="13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239178" algn="just" fontAlgn="t">
              <a:buFont typeface="Wingdings" panose="05000000000000000000" pitchFamily="2" charset="2"/>
              <a:buChar char="v"/>
              <a:tabLst>
                <a:tab pos="2992892" algn="l"/>
              </a:tabLst>
            </a:pPr>
            <a:endParaRPr lang="ru-RU" sz="5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39178" algn="just" fontAlgn="t">
              <a:buFont typeface="Wingdings" panose="05000000000000000000" pitchFamily="2" charset="2"/>
              <a:buChar char="v"/>
              <a:tabLst>
                <a:tab pos="2992892" algn="l"/>
              </a:tabLst>
            </a:pPr>
            <a:endParaRPr lang="ru-RU" sz="5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>
                <a:solidFill>
                  <a:srgbClr val="003E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для налогоплательщиков, совмещавших в налоговом периоде </a:t>
            </a:r>
            <a:r>
              <a:rPr lang="ru-RU" sz="1200" u="sng" dirty="0">
                <a:solidFill>
                  <a:srgbClr val="003E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200" dirty="0">
                <a:solidFill>
                  <a:srgbClr val="003E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ЕНВД и иные системы налогообложения.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200" dirty="0">
                <a:solidFill>
                  <a:srgbClr val="003E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видом деятельности налогоплательщика в соответствии ЕГРЮЛ или ЕГРИП по состоянию </a:t>
            </a:r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1 ноября 2020 года </a:t>
            </a:r>
            <a:r>
              <a:rPr lang="ru-RU" sz="1200" dirty="0">
                <a:solidFill>
                  <a:srgbClr val="003E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является вид экономической деятельности, в отношении которого применялась ЕНВД;</a:t>
            </a:r>
          </a:p>
          <a:p>
            <a:pPr indent="239178" algn="just">
              <a:buFont typeface="Wingdings" panose="05000000000000000000" pitchFamily="2" charset="2"/>
              <a:buChar char="v"/>
            </a:pPr>
            <a:r>
              <a:rPr lang="ru-RU" sz="1200" dirty="0">
                <a:solidFill>
                  <a:srgbClr val="003E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видов деятельности, в отношении которых применялась система налогообложения в виде ЕНВД, по итогам отчетного (налогового) периода составляет</a:t>
            </a:r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менее 50 % доходов.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39178" algn="just" defTabSz="1390707">
              <a:buFont typeface="Wingdings" panose="05000000000000000000" pitchFamily="2" charset="2"/>
              <a:buChar char="v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39178" algn="just" defTabSz="1390707">
              <a:buFont typeface="Wingdings" panose="05000000000000000000" pitchFamily="2" charset="2"/>
              <a:buChar char="v"/>
            </a:pPr>
            <a:r>
              <a:rPr lang="ru-RU" sz="1333" dirty="0">
                <a:solidFill>
                  <a:srgbClr val="003E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Коды ОКВЭД в ЕГРИП и ЕГРЮЛ не совпадают </a:t>
            </a:r>
          </a:p>
          <a:p>
            <a:pPr algn="just" defTabSz="1390707"/>
            <a:r>
              <a:rPr lang="ru-RU" sz="1333" dirty="0">
                <a:solidFill>
                  <a:srgbClr val="003E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фактическими видами деятельности</a:t>
            </a:r>
          </a:p>
          <a:p>
            <a:pPr indent="239178" algn="just" defTabSz="1390707">
              <a:buFont typeface="Wingdings" panose="05000000000000000000" pitchFamily="2" charset="2"/>
              <a:buChar char="v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1390707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39178" algn="just" defTabSz="1390707">
              <a:buFont typeface="Wingdings" panose="05000000000000000000" pitchFamily="2" charset="2"/>
              <a:buChar char="v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39178" algn="just" defTabSz="1390707">
              <a:buFont typeface="Wingdings" panose="05000000000000000000" pitchFamily="2" charset="2"/>
              <a:buChar char="v"/>
            </a:pPr>
            <a:endParaRPr lang="ru-RU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39178" algn="just" defTabSz="1390707">
              <a:buFont typeface="Wingdings" panose="05000000000000000000" pitchFamily="2" charset="2"/>
              <a:buChar char="v"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0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063552" y="1155236"/>
            <a:ext cx="7968885" cy="5518621"/>
          </a:xfrm>
        </p:spPr>
        <p:txBody>
          <a:bodyPr/>
          <a:lstStyle/>
          <a:p>
            <a:pPr marL="0" indent="469888" algn="just">
              <a:spcBef>
                <a:spcPts val="0"/>
              </a:spcBef>
            </a:pPr>
            <a:r>
              <a:rPr lang="ru-RU" sz="1467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 обоснования применения пониженной ставки в декларации по УСН формируется по правилам, указанным в пунктах 5.6 и 7.15 Приложения № 2 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Приказу ФНС России от 25.12.2020 № ЕД-7-3/958@.</a:t>
            </a:r>
          </a:p>
          <a:p>
            <a:pPr marL="0" indent="357708" algn="just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«Доходы»: </a:t>
            </a:r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строка 124 в разделе 2.1.1: </a:t>
            </a:r>
            <a:r>
              <a:rPr lang="ru-RU" sz="1867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3462010/ 0000 0000 0000</a:t>
            </a:r>
            <a:r>
              <a:rPr lang="ru-RU" sz="1467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69888" algn="just"/>
            <a:r>
              <a:rPr lang="ru-RU" sz="1467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1               2           3         4</a:t>
            </a:r>
          </a:p>
          <a:p>
            <a:pPr marL="0" algn="just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«Доходы-Расходы»: </a:t>
            </a:r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строка 264 в разделе 2.2:  </a:t>
            </a:r>
            <a:r>
              <a:rPr lang="ru-RU" sz="2133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3462020/ 0000 0000 0000</a:t>
            </a:r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69888" algn="just"/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1               2           3        4</a:t>
            </a:r>
          </a:p>
          <a:p>
            <a:pPr marL="0" indent="1670009">
              <a:spcBef>
                <a:spcPts val="0"/>
              </a:spcBef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–</a:t>
            </a:r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33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346.20 пункты 1, 2  Налогового кодекса Российской Федерации</a:t>
            </a:r>
          </a:p>
          <a:p>
            <a:pPr marL="0" indent="1670009">
              <a:spcBef>
                <a:spcPts val="0"/>
              </a:spcBef>
            </a:pPr>
            <a:r>
              <a:rPr lang="ru-RU" sz="13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2 - </a:t>
            </a:r>
            <a:r>
              <a:rPr lang="ru-RU" sz="1333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8.3 Закона Республики Бурятия</a:t>
            </a:r>
          </a:p>
          <a:p>
            <a:pPr marL="0" indent="1670009">
              <a:spcBef>
                <a:spcPts val="0"/>
              </a:spcBef>
            </a:pPr>
            <a:r>
              <a:rPr lang="ru-RU" sz="13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333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333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части Закона Республики Бурятия </a:t>
            </a:r>
          </a:p>
          <a:p>
            <a:pPr marL="0" indent="1670009">
              <a:spcBef>
                <a:spcPts val="0"/>
              </a:spcBef>
            </a:pPr>
            <a:r>
              <a:rPr lang="ru-RU" sz="13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333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333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пункты Закона Республики Бурятия</a:t>
            </a:r>
          </a:p>
          <a:p>
            <a:pPr marL="0">
              <a:spcBef>
                <a:spcPts val="0"/>
              </a:spcBef>
            </a:pPr>
            <a:endParaRPr lang="ru-RU" sz="1333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</a:pPr>
            <a:endParaRPr lang="ru-RU" sz="133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69888" algn="just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заполнения кода обоснования </a:t>
            </a:r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налогоплательщиков УСН, применявших на 1 ноября 2020 года систему налогообложения в виде ЕНВД</a:t>
            </a:r>
            <a:r>
              <a:rPr lang="ru-RU" sz="16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469888" algn="just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«Доходы» </a:t>
            </a:r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п. 1 ч. 1.8 ст. 8.3 пониженная ставка в 2022 году установлена в размере 1,2%: </a:t>
            </a:r>
            <a:r>
              <a:rPr lang="ru-RU" sz="2133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3462010/08.301.80001</a:t>
            </a:r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69888" algn="just"/>
            <a:r>
              <a:rPr lang="ru-RU" sz="1467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1                 2        3       4</a:t>
            </a:r>
          </a:p>
          <a:p>
            <a:pPr marL="0" indent="357708" algn="just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«Доходы-расходы» </a:t>
            </a:r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п. 2 ч. 1.8 ст. 8.3 пониженная ставка в 2022 году установлена в размере 6%: </a:t>
            </a:r>
            <a:r>
              <a:rPr lang="ru-RU" sz="2133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3462020/08.301.80002</a:t>
            </a:r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69888" algn="just"/>
            <a:r>
              <a:rPr lang="ru-RU" sz="1467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1                2       3         4</a:t>
            </a:r>
          </a:p>
          <a:p>
            <a:pPr marL="0" indent="469888" algn="just"/>
            <a:endParaRPr lang="ru-RU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447595" y="68627"/>
            <a:ext cx="7337192" cy="1105803"/>
          </a:xfrm>
        </p:spPr>
        <p:txBody>
          <a:bodyPr/>
          <a:lstStyle/>
          <a:p>
            <a:pPr algn="ctr"/>
            <a:r>
              <a:rPr lang="ru-RU" sz="1867" spc="-1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часто допускаемая ошибка налогоплательщиков, воспользовавшихся правом применения пониженных ставок по УСН - </a:t>
            </a:r>
            <a:r>
              <a:rPr lang="ru-RU" sz="1867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Неверное отражение кода льготы в налоговой декларации</a:t>
            </a:r>
            <a:endParaRPr lang="ru-RU" sz="1867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ru-RU" dirty="0" smtClean="0">
                <a:solidFill>
                  <a:schemeClr val="bg1"/>
                </a:solidFill>
              </a:rPr>
              <a:t>   </a:t>
            </a:r>
            <a:fld id="{477F9983-D947-445B-ACC6-8D22DE5D5A22}" type="slidenum">
              <a:rPr lang="ru-RU" altLang="ru-RU" b="1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endParaRPr lang="ru-RU" altLang="ru-RU" b="1" dirty="0">
              <a:solidFill>
                <a:schemeClr val="bg1"/>
              </a:solidFill>
            </a:endParaRPr>
          </a:p>
        </p:txBody>
      </p:sp>
      <p:sp>
        <p:nvSpPr>
          <p:cNvPr id="5" name="Левая фигурная скобка 4"/>
          <p:cNvSpPr/>
          <p:nvPr/>
        </p:nvSpPr>
        <p:spPr>
          <a:xfrm rot="16200000">
            <a:off x="6919645" y="1840908"/>
            <a:ext cx="208439" cy="882469"/>
          </a:xfrm>
          <a:prstGeom prst="leftBrace">
            <a:avLst>
              <a:gd name="adj1" fmla="val 8333"/>
              <a:gd name="adj2" fmla="val 475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6" name="Левая фигурная скобка 5"/>
          <p:cNvSpPr/>
          <p:nvPr/>
        </p:nvSpPr>
        <p:spPr>
          <a:xfrm rot="16200000">
            <a:off x="7381916" y="2446675"/>
            <a:ext cx="240027" cy="960107"/>
          </a:xfrm>
          <a:prstGeom prst="leftBrace">
            <a:avLst>
              <a:gd name="adj1" fmla="val 8333"/>
              <a:gd name="adj2" fmla="val 475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" name="Левая фигурная скобка 6"/>
          <p:cNvSpPr/>
          <p:nvPr/>
        </p:nvSpPr>
        <p:spPr>
          <a:xfrm rot="16200000">
            <a:off x="7679936" y="2026322"/>
            <a:ext cx="212261" cy="480053"/>
          </a:xfrm>
          <a:prstGeom prst="leftBrace">
            <a:avLst>
              <a:gd name="adj1" fmla="val 8333"/>
              <a:gd name="adj2" fmla="val 475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8" name="Левая фигурная скобка 7"/>
          <p:cNvSpPr/>
          <p:nvPr/>
        </p:nvSpPr>
        <p:spPr>
          <a:xfrm rot="16200000">
            <a:off x="8246120" y="2686702"/>
            <a:ext cx="212261" cy="480053"/>
          </a:xfrm>
          <a:prstGeom prst="leftBrace">
            <a:avLst>
              <a:gd name="adj1" fmla="val 8333"/>
              <a:gd name="adj2" fmla="val 475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9" name="Левая фигурная скобка 8"/>
          <p:cNvSpPr/>
          <p:nvPr/>
        </p:nvSpPr>
        <p:spPr>
          <a:xfrm rot="16200000">
            <a:off x="8213203" y="2030144"/>
            <a:ext cx="212261" cy="480053"/>
          </a:xfrm>
          <a:prstGeom prst="leftBrace">
            <a:avLst>
              <a:gd name="adj1" fmla="val 8333"/>
              <a:gd name="adj2" fmla="val 475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0" name="Левая фигурная скобка 9"/>
          <p:cNvSpPr/>
          <p:nvPr/>
        </p:nvSpPr>
        <p:spPr>
          <a:xfrm rot="16200000">
            <a:off x="8726174" y="2040204"/>
            <a:ext cx="212261" cy="480053"/>
          </a:xfrm>
          <a:prstGeom prst="leftBrace">
            <a:avLst>
              <a:gd name="adj1" fmla="val 8333"/>
              <a:gd name="adj2" fmla="val 475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1" name="Левая фигурная скобка 10"/>
          <p:cNvSpPr/>
          <p:nvPr/>
        </p:nvSpPr>
        <p:spPr>
          <a:xfrm rot="16200000">
            <a:off x="8850706" y="2678496"/>
            <a:ext cx="191945" cy="516779"/>
          </a:xfrm>
          <a:prstGeom prst="leftBrace">
            <a:avLst>
              <a:gd name="adj1" fmla="val 8333"/>
              <a:gd name="adj2" fmla="val 475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2" name="Левая фигурная скобка 11"/>
          <p:cNvSpPr/>
          <p:nvPr/>
        </p:nvSpPr>
        <p:spPr>
          <a:xfrm rot="16200000">
            <a:off x="9470997" y="2697343"/>
            <a:ext cx="215967" cy="503108"/>
          </a:xfrm>
          <a:prstGeom prst="leftBrace">
            <a:avLst>
              <a:gd name="adj1" fmla="val 8333"/>
              <a:gd name="adj2" fmla="val 475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3" name="Левая фигурная скобка 12"/>
          <p:cNvSpPr/>
          <p:nvPr/>
        </p:nvSpPr>
        <p:spPr>
          <a:xfrm rot="16200000">
            <a:off x="3783548" y="4900742"/>
            <a:ext cx="208416" cy="960108"/>
          </a:xfrm>
          <a:prstGeom prst="leftBrace">
            <a:avLst>
              <a:gd name="adj1" fmla="val 8333"/>
              <a:gd name="adj2" fmla="val 475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4" name="Левая фигурная скобка 13"/>
          <p:cNvSpPr/>
          <p:nvPr/>
        </p:nvSpPr>
        <p:spPr>
          <a:xfrm rot="16200000">
            <a:off x="4575459" y="5138847"/>
            <a:ext cx="212261" cy="480053"/>
          </a:xfrm>
          <a:prstGeom prst="leftBrace">
            <a:avLst>
              <a:gd name="adj1" fmla="val 8333"/>
              <a:gd name="adj2" fmla="val 475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5" name="Левая фигурная скобка 14"/>
          <p:cNvSpPr/>
          <p:nvPr/>
        </p:nvSpPr>
        <p:spPr>
          <a:xfrm rot="16200000">
            <a:off x="5055512" y="5128331"/>
            <a:ext cx="212261" cy="480053"/>
          </a:xfrm>
          <a:prstGeom prst="leftBrace">
            <a:avLst>
              <a:gd name="adj1" fmla="val 8333"/>
              <a:gd name="adj2" fmla="val 475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6" name="Левая фигурная скобка 15"/>
          <p:cNvSpPr/>
          <p:nvPr/>
        </p:nvSpPr>
        <p:spPr>
          <a:xfrm rot="16200000">
            <a:off x="5567184" y="5086196"/>
            <a:ext cx="222777" cy="553805"/>
          </a:xfrm>
          <a:prstGeom prst="leftBrace">
            <a:avLst>
              <a:gd name="adj1" fmla="val 8333"/>
              <a:gd name="adj2" fmla="val 475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7" name="Левая фигурная скобка 16"/>
          <p:cNvSpPr/>
          <p:nvPr/>
        </p:nvSpPr>
        <p:spPr>
          <a:xfrm rot="16200000">
            <a:off x="4927564" y="5784132"/>
            <a:ext cx="219672" cy="955136"/>
          </a:xfrm>
          <a:prstGeom prst="leftBrace">
            <a:avLst>
              <a:gd name="adj1" fmla="val 8333"/>
              <a:gd name="adj2" fmla="val 475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8" name="Левая фигурная скобка 17"/>
          <p:cNvSpPr/>
          <p:nvPr/>
        </p:nvSpPr>
        <p:spPr>
          <a:xfrm rot="16200000">
            <a:off x="5701838" y="6025380"/>
            <a:ext cx="212261" cy="480053"/>
          </a:xfrm>
          <a:prstGeom prst="leftBrace">
            <a:avLst>
              <a:gd name="adj1" fmla="val 8333"/>
              <a:gd name="adj2" fmla="val 475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9" name="Левая фигурная скобка 18"/>
          <p:cNvSpPr/>
          <p:nvPr/>
        </p:nvSpPr>
        <p:spPr>
          <a:xfrm rot="16200000">
            <a:off x="6190586" y="6025380"/>
            <a:ext cx="212261" cy="480053"/>
          </a:xfrm>
          <a:prstGeom prst="leftBrace">
            <a:avLst>
              <a:gd name="adj1" fmla="val 8333"/>
              <a:gd name="adj2" fmla="val 475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20" name="Левая фигурная скобка 19"/>
          <p:cNvSpPr/>
          <p:nvPr/>
        </p:nvSpPr>
        <p:spPr>
          <a:xfrm rot="16200000">
            <a:off x="6685206" y="6025380"/>
            <a:ext cx="212261" cy="480053"/>
          </a:xfrm>
          <a:prstGeom prst="leftBrace">
            <a:avLst>
              <a:gd name="adj1" fmla="val 8333"/>
              <a:gd name="adj2" fmla="val 475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64159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Заголовок 67"/>
          <p:cNvSpPr>
            <a:spLocks noGrp="1"/>
          </p:cNvSpPr>
          <p:nvPr>
            <p:ph type="title"/>
          </p:nvPr>
        </p:nvSpPr>
        <p:spPr>
          <a:xfrm flipH="1" flipV="1">
            <a:off x="1194433" y="5422855"/>
            <a:ext cx="281914" cy="127464"/>
          </a:xfrm>
        </p:spPr>
        <p:txBody>
          <a:bodyPr>
            <a:normAutofit/>
          </a:bodyPr>
          <a:lstStyle/>
          <a:p>
            <a:endParaRPr lang="ru-RU" sz="100" dirty="0"/>
          </a:p>
        </p:txBody>
      </p:sp>
      <p:sp>
        <p:nvSpPr>
          <p:cNvPr id="15" name="TextBox 14"/>
          <p:cNvSpPr txBox="1"/>
          <p:nvPr/>
        </p:nvSpPr>
        <p:spPr>
          <a:xfrm>
            <a:off x="11198306" y="6144765"/>
            <a:ext cx="7152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</a:rPr>
              <a:t> 12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41073" y="563696"/>
            <a:ext cx="1913783" cy="1215677"/>
          </a:xfrm>
          <a:prstGeom prst="roundRect">
            <a:avLst/>
          </a:prstGeom>
          <a:solidFill>
            <a:srgbClr val="F7F7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FEE6740-9B35-4802-970C-EE5893354E38}"/>
              </a:ext>
            </a:extLst>
          </p:cNvPr>
          <p:cNvSpPr txBox="1"/>
          <p:nvPr/>
        </p:nvSpPr>
        <p:spPr>
          <a:xfrm>
            <a:off x="1313572" y="327917"/>
            <a:ext cx="9912310" cy="61555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marL="0" marR="0" lvl="0" indent="0" algn="l" defTabSz="121917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solidFill>
                  <a:srgbClr val="F86308"/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Меры поддержки, принятые в условиях экономических санкций, которые продолжают действие в 2023 году</a:t>
            </a:r>
            <a:endParaRPr lang="ru-RU" sz="2000" b="1" dirty="0">
              <a:solidFill>
                <a:srgbClr val="F86308"/>
              </a:solidFill>
              <a:latin typeface="Palatino Linotype" panose="02040502050505030304" pitchFamily="18" charset="0"/>
              <a:ea typeface="Roboto" panose="02000000000000000000" pitchFamily="2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631637" y="895884"/>
            <a:ext cx="11140182" cy="637090"/>
            <a:chOff x="275621" y="1874880"/>
            <a:chExt cx="11928346" cy="637090"/>
          </a:xfrm>
        </p:grpSpPr>
        <p:sp>
          <p:nvSpPr>
            <p:cNvPr id="8" name="TextBox 7"/>
            <p:cNvSpPr txBox="1"/>
            <p:nvPr/>
          </p:nvSpPr>
          <p:spPr>
            <a:xfrm>
              <a:off x="953282" y="1874880"/>
              <a:ext cx="112506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Приостановлены выездные налоговые проверки </a:t>
              </a:r>
              <a:r>
                <a:rPr lang="en-US" sz="2000" b="1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IT</a:t>
              </a:r>
              <a:r>
                <a:rPr lang="ru-RU" sz="2000" b="1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-компаний</a:t>
              </a:r>
              <a:r>
                <a:rPr lang="ru-RU" sz="24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grpSp>
          <p:nvGrpSpPr>
            <p:cNvPr id="9" name="Группа 8"/>
            <p:cNvGrpSpPr/>
            <p:nvPr/>
          </p:nvGrpSpPr>
          <p:grpSpPr>
            <a:xfrm>
              <a:off x="275621" y="1996624"/>
              <a:ext cx="534186" cy="515346"/>
              <a:chOff x="74278" y="1105757"/>
              <a:chExt cx="635935" cy="635935"/>
            </a:xfrm>
          </p:grpSpPr>
          <p:sp>
            <p:nvSpPr>
              <p:cNvPr id="10" name="Oval 108">
                <a:extLst>
                  <a:ext uri="{FF2B5EF4-FFF2-40B4-BE49-F238E27FC236}">
                    <a16:creationId xmlns="" xmlns:a16="http://schemas.microsoft.com/office/drawing/2014/main" id="{3122EAEA-C20D-4933-B375-9628CF60D56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74278" y="1105757"/>
                <a:ext cx="635935" cy="635935"/>
              </a:xfrm>
              <a:prstGeom prst="ellipse">
                <a:avLst/>
              </a:prstGeom>
              <a:solidFill>
                <a:srgbClr val="2132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sz="2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Freeform 110">
                <a:extLst>
                  <a:ext uri="{FF2B5EF4-FFF2-40B4-BE49-F238E27FC236}">
                    <a16:creationId xmlns="" xmlns:a16="http://schemas.microsoft.com/office/drawing/2014/main" id="{E226B23A-58E8-4282-AD12-06B9D61B1A8D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51727" y="1263389"/>
                <a:ext cx="281036" cy="320669"/>
              </a:xfrm>
              <a:custGeom>
                <a:avLst/>
                <a:gdLst>
                  <a:gd name="T0" fmla="*/ 39 w 156"/>
                  <a:gd name="T1" fmla="*/ 0 h 178"/>
                  <a:gd name="T2" fmla="*/ 39 w 156"/>
                  <a:gd name="T3" fmla="*/ 36 h 178"/>
                  <a:gd name="T4" fmla="*/ 0 w 156"/>
                  <a:gd name="T5" fmla="*/ 36 h 178"/>
                  <a:gd name="T6" fmla="*/ 0 w 156"/>
                  <a:gd name="T7" fmla="*/ 178 h 178"/>
                  <a:gd name="T8" fmla="*/ 156 w 156"/>
                  <a:gd name="T9" fmla="*/ 178 h 178"/>
                  <a:gd name="T10" fmla="*/ 156 w 156"/>
                  <a:gd name="T11" fmla="*/ 0 h 178"/>
                  <a:gd name="T12" fmla="*/ 39 w 156"/>
                  <a:gd name="T13" fmla="*/ 0 h 178"/>
                  <a:gd name="T14" fmla="*/ 26 w 156"/>
                  <a:gd name="T15" fmla="*/ 55 h 178"/>
                  <a:gd name="T16" fmla="*/ 95 w 156"/>
                  <a:gd name="T17" fmla="*/ 55 h 178"/>
                  <a:gd name="T18" fmla="*/ 95 w 156"/>
                  <a:gd name="T19" fmla="*/ 68 h 178"/>
                  <a:gd name="T20" fmla="*/ 26 w 156"/>
                  <a:gd name="T21" fmla="*/ 68 h 178"/>
                  <a:gd name="T22" fmla="*/ 26 w 156"/>
                  <a:gd name="T23" fmla="*/ 55 h 178"/>
                  <a:gd name="T24" fmla="*/ 26 w 156"/>
                  <a:gd name="T25" fmla="*/ 85 h 178"/>
                  <a:gd name="T26" fmla="*/ 48 w 156"/>
                  <a:gd name="T27" fmla="*/ 85 h 178"/>
                  <a:gd name="T28" fmla="*/ 48 w 156"/>
                  <a:gd name="T29" fmla="*/ 99 h 178"/>
                  <a:gd name="T30" fmla="*/ 26 w 156"/>
                  <a:gd name="T31" fmla="*/ 99 h 178"/>
                  <a:gd name="T32" fmla="*/ 26 w 156"/>
                  <a:gd name="T33" fmla="*/ 85 h 178"/>
                  <a:gd name="T34" fmla="*/ 76 w 156"/>
                  <a:gd name="T35" fmla="*/ 131 h 178"/>
                  <a:gd name="T36" fmla="*/ 26 w 156"/>
                  <a:gd name="T37" fmla="*/ 131 h 178"/>
                  <a:gd name="T38" fmla="*/ 26 w 156"/>
                  <a:gd name="T39" fmla="*/ 117 h 178"/>
                  <a:gd name="T40" fmla="*/ 76 w 156"/>
                  <a:gd name="T41" fmla="*/ 117 h 178"/>
                  <a:gd name="T42" fmla="*/ 76 w 156"/>
                  <a:gd name="T43" fmla="*/ 131 h 178"/>
                  <a:gd name="T44" fmla="*/ 109 w 156"/>
                  <a:gd name="T45" fmla="*/ 131 h 178"/>
                  <a:gd name="T46" fmla="*/ 88 w 156"/>
                  <a:gd name="T47" fmla="*/ 131 h 178"/>
                  <a:gd name="T48" fmla="*/ 88 w 156"/>
                  <a:gd name="T49" fmla="*/ 117 h 178"/>
                  <a:gd name="T50" fmla="*/ 109 w 156"/>
                  <a:gd name="T51" fmla="*/ 117 h 178"/>
                  <a:gd name="T52" fmla="*/ 109 w 156"/>
                  <a:gd name="T53" fmla="*/ 131 h 178"/>
                  <a:gd name="T54" fmla="*/ 109 w 156"/>
                  <a:gd name="T55" fmla="*/ 99 h 178"/>
                  <a:gd name="T56" fmla="*/ 59 w 156"/>
                  <a:gd name="T57" fmla="*/ 99 h 178"/>
                  <a:gd name="T58" fmla="*/ 59 w 156"/>
                  <a:gd name="T59" fmla="*/ 85 h 178"/>
                  <a:gd name="T60" fmla="*/ 109 w 156"/>
                  <a:gd name="T61" fmla="*/ 85 h 178"/>
                  <a:gd name="T62" fmla="*/ 109 w 156"/>
                  <a:gd name="T63" fmla="*/ 99 h 178"/>
                  <a:gd name="T64" fmla="*/ 135 w 156"/>
                  <a:gd name="T65" fmla="*/ 99 h 178"/>
                  <a:gd name="T66" fmla="*/ 122 w 156"/>
                  <a:gd name="T67" fmla="*/ 99 h 178"/>
                  <a:gd name="T68" fmla="*/ 122 w 156"/>
                  <a:gd name="T69" fmla="*/ 85 h 178"/>
                  <a:gd name="T70" fmla="*/ 135 w 156"/>
                  <a:gd name="T71" fmla="*/ 85 h 178"/>
                  <a:gd name="T72" fmla="*/ 135 w 156"/>
                  <a:gd name="T73" fmla="*/ 99 h 178"/>
                  <a:gd name="T74" fmla="*/ 135 w 156"/>
                  <a:gd name="T75" fmla="*/ 68 h 178"/>
                  <a:gd name="T76" fmla="*/ 105 w 156"/>
                  <a:gd name="T77" fmla="*/ 68 h 178"/>
                  <a:gd name="T78" fmla="*/ 105 w 156"/>
                  <a:gd name="T79" fmla="*/ 55 h 178"/>
                  <a:gd name="T80" fmla="*/ 135 w 156"/>
                  <a:gd name="T81" fmla="*/ 55 h 178"/>
                  <a:gd name="T82" fmla="*/ 135 w 156"/>
                  <a:gd name="T83" fmla="*/ 68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56" h="178">
                    <a:moveTo>
                      <a:pt x="39" y="0"/>
                    </a:moveTo>
                    <a:lnTo>
                      <a:pt x="39" y="36"/>
                    </a:lnTo>
                    <a:lnTo>
                      <a:pt x="0" y="36"/>
                    </a:lnTo>
                    <a:lnTo>
                      <a:pt x="0" y="178"/>
                    </a:lnTo>
                    <a:lnTo>
                      <a:pt x="156" y="178"/>
                    </a:lnTo>
                    <a:lnTo>
                      <a:pt x="156" y="0"/>
                    </a:lnTo>
                    <a:lnTo>
                      <a:pt x="39" y="0"/>
                    </a:lnTo>
                    <a:close/>
                    <a:moveTo>
                      <a:pt x="26" y="55"/>
                    </a:moveTo>
                    <a:lnTo>
                      <a:pt x="95" y="55"/>
                    </a:lnTo>
                    <a:lnTo>
                      <a:pt x="95" y="68"/>
                    </a:lnTo>
                    <a:lnTo>
                      <a:pt x="26" y="68"/>
                    </a:lnTo>
                    <a:lnTo>
                      <a:pt x="26" y="55"/>
                    </a:lnTo>
                    <a:close/>
                    <a:moveTo>
                      <a:pt x="26" y="85"/>
                    </a:moveTo>
                    <a:lnTo>
                      <a:pt x="48" y="85"/>
                    </a:lnTo>
                    <a:lnTo>
                      <a:pt x="48" y="99"/>
                    </a:lnTo>
                    <a:lnTo>
                      <a:pt x="26" y="99"/>
                    </a:lnTo>
                    <a:lnTo>
                      <a:pt x="26" y="85"/>
                    </a:lnTo>
                    <a:close/>
                    <a:moveTo>
                      <a:pt x="76" y="131"/>
                    </a:moveTo>
                    <a:lnTo>
                      <a:pt x="26" y="131"/>
                    </a:lnTo>
                    <a:lnTo>
                      <a:pt x="26" y="117"/>
                    </a:lnTo>
                    <a:lnTo>
                      <a:pt x="76" y="117"/>
                    </a:lnTo>
                    <a:lnTo>
                      <a:pt x="76" y="131"/>
                    </a:lnTo>
                    <a:close/>
                    <a:moveTo>
                      <a:pt x="109" y="131"/>
                    </a:moveTo>
                    <a:lnTo>
                      <a:pt x="88" y="131"/>
                    </a:lnTo>
                    <a:lnTo>
                      <a:pt x="88" y="117"/>
                    </a:lnTo>
                    <a:lnTo>
                      <a:pt x="109" y="117"/>
                    </a:lnTo>
                    <a:lnTo>
                      <a:pt x="109" y="131"/>
                    </a:lnTo>
                    <a:close/>
                    <a:moveTo>
                      <a:pt x="109" y="99"/>
                    </a:moveTo>
                    <a:lnTo>
                      <a:pt x="59" y="99"/>
                    </a:lnTo>
                    <a:lnTo>
                      <a:pt x="59" y="85"/>
                    </a:lnTo>
                    <a:lnTo>
                      <a:pt x="109" y="85"/>
                    </a:lnTo>
                    <a:lnTo>
                      <a:pt x="109" y="99"/>
                    </a:lnTo>
                    <a:close/>
                    <a:moveTo>
                      <a:pt x="135" y="99"/>
                    </a:moveTo>
                    <a:lnTo>
                      <a:pt x="122" y="99"/>
                    </a:lnTo>
                    <a:lnTo>
                      <a:pt x="122" y="85"/>
                    </a:lnTo>
                    <a:lnTo>
                      <a:pt x="135" y="85"/>
                    </a:lnTo>
                    <a:lnTo>
                      <a:pt x="135" y="99"/>
                    </a:lnTo>
                    <a:close/>
                    <a:moveTo>
                      <a:pt x="135" y="68"/>
                    </a:moveTo>
                    <a:lnTo>
                      <a:pt x="105" y="68"/>
                    </a:lnTo>
                    <a:lnTo>
                      <a:pt x="105" y="55"/>
                    </a:lnTo>
                    <a:lnTo>
                      <a:pt x="135" y="55"/>
                    </a:lnTo>
                    <a:lnTo>
                      <a:pt x="135" y="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sz="28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2" name="TextBox 11"/>
          <p:cNvSpPr txBox="1"/>
          <p:nvPr/>
        </p:nvSpPr>
        <p:spPr>
          <a:xfrm>
            <a:off x="1194433" y="1265732"/>
            <a:ext cx="99472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ФНС России приостановила выездные (в том числе повторные) налоговые проверки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IT-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компаний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марта 2025 года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Исключение составляют только те проверки, которые назначены с согласия руководства вышестоящего налогового органа или ФНС России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ФНС России от 24.03.2022 №СД-4-2/3586</a:t>
            </a:r>
            <a:r>
              <a:rPr lang="en-US" sz="1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ru-RU" sz="1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2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08151" y="2127548"/>
            <a:ext cx="100296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Приостановлены проверки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соблюдения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лицензионных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объектами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игорного бизнеса,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проведения лотерей и проверки по ККТ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(кроме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проверок по решению руководства ФНС России и объектов не исполнивших ранее выданные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предостережения), </a:t>
            </a:r>
            <a:r>
              <a:rPr lang="ru-RU" sz="1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конца 2023 г;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639772" y="2266910"/>
            <a:ext cx="534186" cy="515346"/>
            <a:chOff x="74278" y="1105757"/>
            <a:chExt cx="635935" cy="635935"/>
          </a:xfrm>
        </p:grpSpPr>
        <p:sp>
          <p:nvSpPr>
            <p:cNvPr id="16" name="Oval 108">
              <a:extLst>
                <a:ext uri="{FF2B5EF4-FFF2-40B4-BE49-F238E27FC236}">
                  <a16:creationId xmlns="" xmlns:a16="http://schemas.microsoft.com/office/drawing/2014/main" id="{3122EAEA-C20D-4933-B375-9628CF60D5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4278" y="1105757"/>
              <a:ext cx="635935" cy="635935"/>
            </a:xfrm>
            <a:prstGeom prst="ellipse">
              <a:avLst/>
            </a:prstGeom>
            <a:solidFill>
              <a:srgbClr val="213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400" dirty="0">
                <a:solidFill>
                  <a:srgbClr val="000000"/>
                </a:solidFill>
              </a:endParaRPr>
            </a:p>
          </p:txBody>
        </p:sp>
        <p:sp>
          <p:nvSpPr>
            <p:cNvPr id="17" name="Freeform 110">
              <a:extLst>
                <a:ext uri="{FF2B5EF4-FFF2-40B4-BE49-F238E27FC236}">
                  <a16:creationId xmlns="" xmlns:a16="http://schemas.microsoft.com/office/drawing/2014/main" id="{E226B23A-58E8-4282-AD12-06B9D61B1A8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51727" y="1263389"/>
              <a:ext cx="281036" cy="320669"/>
            </a:xfrm>
            <a:custGeom>
              <a:avLst/>
              <a:gdLst>
                <a:gd name="T0" fmla="*/ 39 w 156"/>
                <a:gd name="T1" fmla="*/ 0 h 178"/>
                <a:gd name="T2" fmla="*/ 39 w 156"/>
                <a:gd name="T3" fmla="*/ 36 h 178"/>
                <a:gd name="T4" fmla="*/ 0 w 156"/>
                <a:gd name="T5" fmla="*/ 36 h 178"/>
                <a:gd name="T6" fmla="*/ 0 w 156"/>
                <a:gd name="T7" fmla="*/ 178 h 178"/>
                <a:gd name="T8" fmla="*/ 156 w 156"/>
                <a:gd name="T9" fmla="*/ 178 h 178"/>
                <a:gd name="T10" fmla="*/ 156 w 156"/>
                <a:gd name="T11" fmla="*/ 0 h 178"/>
                <a:gd name="T12" fmla="*/ 39 w 156"/>
                <a:gd name="T13" fmla="*/ 0 h 178"/>
                <a:gd name="T14" fmla="*/ 26 w 156"/>
                <a:gd name="T15" fmla="*/ 55 h 178"/>
                <a:gd name="T16" fmla="*/ 95 w 156"/>
                <a:gd name="T17" fmla="*/ 55 h 178"/>
                <a:gd name="T18" fmla="*/ 95 w 156"/>
                <a:gd name="T19" fmla="*/ 68 h 178"/>
                <a:gd name="T20" fmla="*/ 26 w 156"/>
                <a:gd name="T21" fmla="*/ 68 h 178"/>
                <a:gd name="T22" fmla="*/ 26 w 156"/>
                <a:gd name="T23" fmla="*/ 55 h 178"/>
                <a:gd name="T24" fmla="*/ 26 w 156"/>
                <a:gd name="T25" fmla="*/ 85 h 178"/>
                <a:gd name="T26" fmla="*/ 48 w 156"/>
                <a:gd name="T27" fmla="*/ 85 h 178"/>
                <a:gd name="T28" fmla="*/ 48 w 156"/>
                <a:gd name="T29" fmla="*/ 99 h 178"/>
                <a:gd name="T30" fmla="*/ 26 w 156"/>
                <a:gd name="T31" fmla="*/ 99 h 178"/>
                <a:gd name="T32" fmla="*/ 26 w 156"/>
                <a:gd name="T33" fmla="*/ 85 h 178"/>
                <a:gd name="T34" fmla="*/ 76 w 156"/>
                <a:gd name="T35" fmla="*/ 131 h 178"/>
                <a:gd name="T36" fmla="*/ 26 w 156"/>
                <a:gd name="T37" fmla="*/ 131 h 178"/>
                <a:gd name="T38" fmla="*/ 26 w 156"/>
                <a:gd name="T39" fmla="*/ 117 h 178"/>
                <a:gd name="T40" fmla="*/ 76 w 156"/>
                <a:gd name="T41" fmla="*/ 117 h 178"/>
                <a:gd name="T42" fmla="*/ 76 w 156"/>
                <a:gd name="T43" fmla="*/ 131 h 178"/>
                <a:gd name="T44" fmla="*/ 109 w 156"/>
                <a:gd name="T45" fmla="*/ 131 h 178"/>
                <a:gd name="T46" fmla="*/ 88 w 156"/>
                <a:gd name="T47" fmla="*/ 131 h 178"/>
                <a:gd name="T48" fmla="*/ 88 w 156"/>
                <a:gd name="T49" fmla="*/ 117 h 178"/>
                <a:gd name="T50" fmla="*/ 109 w 156"/>
                <a:gd name="T51" fmla="*/ 117 h 178"/>
                <a:gd name="T52" fmla="*/ 109 w 156"/>
                <a:gd name="T53" fmla="*/ 131 h 178"/>
                <a:gd name="T54" fmla="*/ 109 w 156"/>
                <a:gd name="T55" fmla="*/ 99 h 178"/>
                <a:gd name="T56" fmla="*/ 59 w 156"/>
                <a:gd name="T57" fmla="*/ 99 h 178"/>
                <a:gd name="T58" fmla="*/ 59 w 156"/>
                <a:gd name="T59" fmla="*/ 85 h 178"/>
                <a:gd name="T60" fmla="*/ 109 w 156"/>
                <a:gd name="T61" fmla="*/ 85 h 178"/>
                <a:gd name="T62" fmla="*/ 109 w 156"/>
                <a:gd name="T63" fmla="*/ 99 h 178"/>
                <a:gd name="T64" fmla="*/ 135 w 156"/>
                <a:gd name="T65" fmla="*/ 99 h 178"/>
                <a:gd name="T66" fmla="*/ 122 w 156"/>
                <a:gd name="T67" fmla="*/ 99 h 178"/>
                <a:gd name="T68" fmla="*/ 122 w 156"/>
                <a:gd name="T69" fmla="*/ 85 h 178"/>
                <a:gd name="T70" fmla="*/ 135 w 156"/>
                <a:gd name="T71" fmla="*/ 85 h 178"/>
                <a:gd name="T72" fmla="*/ 135 w 156"/>
                <a:gd name="T73" fmla="*/ 99 h 178"/>
                <a:gd name="T74" fmla="*/ 135 w 156"/>
                <a:gd name="T75" fmla="*/ 68 h 178"/>
                <a:gd name="T76" fmla="*/ 105 w 156"/>
                <a:gd name="T77" fmla="*/ 68 h 178"/>
                <a:gd name="T78" fmla="*/ 105 w 156"/>
                <a:gd name="T79" fmla="*/ 55 h 178"/>
                <a:gd name="T80" fmla="*/ 135 w 156"/>
                <a:gd name="T81" fmla="*/ 55 h 178"/>
                <a:gd name="T82" fmla="*/ 135 w 156"/>
                <a:gd name="T83" fmla="*/ 6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6" h="178">
                  <a:moveTo>
                    <a:pt x="39" y="0"/>
                  </a:moveTo>
                  <a:lnTo>
                    <a:pt x="39" y="36"/>
                  </a:lnTo>
                  <a:lnTo>
                    <a:pt x="0" y="36"/>
                  </a:lnTo>
                  <a:lnTo>
                    <a:pt x="0" y="178"/>
                  </a:lnTo>
                  <a:lnTo>
                    <a:pt x="156" y="178"/>
                  </a:lnTo>
                  <a:lnTo>
                    <a:pt x="156" y="0"/>
                  </a:lnTo>
                  <a:lnTo>
                    <a:pt x="39" y="0"/>
                  </a:lnTo>
                  <a:close/>
                  <a:moveTo>
                    <a:pt x="26" y="55"/>
                  </a:moveTo>
                  <a:lnTo>
                    <a:pt x="95" y="55"/>
                  </a:lnTo>
                  <a:lnTo>
                    <a:pt x="95" y="68"/>
                  </a:lnTo>
                  <a:lnTo>
                    <a:pt x="26" y="68"/>
                  </a:lnTo>
                  <a:lnTo>
                    <a:pt x="26" y="55"/>
                  </a:lnTo>
                  <a:close/>
                  <a:moveTo>
                    <a:pt x="26" y="85"/>
                  </a:moveTo>
                  <a:lnTo>
                    <a:pt x="48" y="85"/>
                  </a:lnTo>
                  <a:lnTo>
                    <a:pt x="48" y="99"/>
                  </a:lnTo>
                  <a:lnTo>
                    <a:pt x="26" y="99"/>
                  </a:lnTo>
                  <a:lnTo>
                    <a:pt x="26" y="85"/>
                  </a:lnTo>
                  <a:close/>
                  <a:moveTo>
                    <a:pt x="76" y="131"/>
                  </a:moveTo>
                  <a:lnTo>
                    <a:pt x="26" y="131"/>
                  </a:lnTo>
                  <a:lnTo>
                    <a:pt x="26" y="117"/>
                  </a:lnTo>
                  <a:lnTo>
                    <a:pt x="76" y="117"/>
                  </a:lnTo>
                  <a:lnTo>
                    <a:pt x="76" y="131"/>
                  </a:lnTo>
                  <a:close/>
                  <a:moveTo>
                    <a:pt x="109" y="131"/>
                  </a:moveTo>
                  <a:lnTo>
                    <a:pt x="88" y="131"/>
                  </a:lnTo>
                  <a:lnTo>
                    <a:pt x="88" y="117"/>
                  </a:lnTo>
                  <a:lnTo>
                    <a:pt x="109" y="117"/>
                  </a:lnTo>
                  <a:lnTo>
                    <a:pt x="109" y="131"/>
                  </a:lnTo>
                  <a:close/>
                  <a:moveTo>
                    <a:pt x="109" y="99"/>
                  </a:moveTo>
                  <a:lnTo>
                    <a:pt x="59" y="99"/>
                  </a:lnTo>
                  <a:lnTo>
                    <a:pt x="59" y="85"/>
                  </a:lnTo>
                  <a:lnTo>
                    <a:pt x="109" y="85"/>
                  </a:lnTo>
                  <a:lnTo>
                    <a:pt x="109" y="99"/>
                  </a:lnTo>
                  <a:close/>
                  <a:moveTo>
                    <a:pt x="135" y="99"/>
                  </a:moveTo>
                  <a:lnTo>
                    <a:pt x="122" y="99"/>
                  </a:lnTo>
                  <a:lnTo>
                    <a:pt x="122" y="85"/>
                  </a:lnTo>
                  <a:lnTo>
                    <a:pt x="135" y="85"/>
                  </a:lnTo>
                  <a:lnTo>
                    <a:pt x="135" y="99"/>
                  </a:lnTo>
                  <a:close/>
                  <a:moveTo>
                    <a:pt x="135" y="68"/>
                  </a:moveTo>
                  <a:lnTo>
                    <a:pt x="105" y="68"/>
                  </a:lnTo>
                  <a:lnTo>
                    <a:pt x="105" y="55"/>
                  </a:lnTo>
                  <a:lnTo>
                    <a:pt x="135" y="55"/>
                  </a:lnTo>
                  <a:lnTo>
                    <a:pt x="135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400">
                <a:solidFill>
                  <a:srgbClr val="000000"/>
                </a:solidFill>
              </a:endParaRPr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1177575" y="3236243"/>
            <a:ext cx="1004830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1313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Ставка </a:t>
            </a:r>
            <a:r>
              <a:rPr lang="ru-RU" b="1" dirty="0">
                <a:solidFill>
                  <a:srgbClr val="1313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пени </a:t>
            </a:r>
            <a:r>
              <a:rPr lang="ru-RU" dirty="0" smtClean="0">
                <a:solidFill>
                  <a:srgbClr val="1313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организаций применяется </a:t>
            </a:r>
            <a:r>
              <a:rPr lang="ru-RU" b="1" dirty="0">
                <a:solidFill>
                  <a:srgbClr val="1313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равной 1/300 </a:t>
            </a:r>
            <a:r>
              <a:rPr lang="ru-RU" dirty="0">
                <a:solidFill>
                  <a:srgbClr val="1313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действующей в этом </a:t>
            </a:r>
            <a:r>
              <a:rPr lang="ru-RU" dirty="0" smtClean="0">
                <a:solidFill>
                  <a:srgbClr val="1313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периоде </a:t>
            </a:r>
            <a:r>
              <a:rPr lang="ru-RU" b="1" dirty="0" smtClean="0">
                <a:solidFill>
                  <a:srgbClr val="1313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ставки рефинансирования </a:t>
            </a:r>
            <a:r>
              <a:rPr lang="ru-RU" b="1" dirty="0">
                <a:solidFill>
                  <a:srgbClr val="1313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ЦБ </a:t>
            </a:r>
            <a:r>
              <a:rPr lang="ru-RU" b="1" dirty="0" smtClean="0">
                <a:solidFill>
                  <a:srgbClr val="1313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</a:t>
            </a:r>
            <a:r>
              <a:rPr lang="ru-RU" dirty="0" smtClean="0">
                <a:solidFill>
                  <a:srgbClr val="1313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период с 09.03.2022 по 31.12.2023. </a:t>
            </a:r>
            <a:r>
              <a:rPr lang="ru-RU" i="1" dirty="0">
                <a:solidFill>
                  <a:srgbClr val="1313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закон от 26.03.2022 № </a:t>
            </a:r>
            <a:r>
              <a:rPr lang="ru-RU" i="1" dirty="0" smtClean="0">
                <a:solidFill>
                  <a:srgbClr val="1313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67-ФЗ.  Ранее- </a:t>
            </a:r>
            <a:r>
              <a:rPr lang="ru-RU" i="1" dirty="0">
                <a:solidFill>
                  <a:srgbClr val="1313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i="1" dirty="0" smtClean="0">
                <a:solidFill>
                  <a:srgbClr val="1313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ЮЛ ставка 1/150</a:t>
            </a:r>
            <a:r>
              <a:rPr lang="en-US" i="1" dirty="0" smtClean="0">
                <a:solidFill>
                  <a:srgbClr val="1313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i="1" dirty="0" smtClean="0">
                <a:solidFill>
                  <a:srgbClr val="1313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начиная с 31-го календарного дня просрочки). </a:t>
            </a:r>
          </a:p>
          <a:p>
            <a:pPr algn="just"/>
            <a:endParaRPr lang="ru-RU" sz="1600" dirty="0" smtClean="0">
              <a:solidFill>
                <a:srgbClr val="13131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614343" y="3376830"/>
            <a:ext cx="534186" cy="515346"/>
            <a:chOff x="74278" y="1105757"/>
            <a:chExt cx="635935" cy="635935"/>
          </a:xfrm>
        </p:grpSpPr>
        <p:sp>
          <p:nvSpPr>
            <p:cNvPr id="21" name="Oval 108">
              <a:extLst>
                <a:ext uri="{FF2B5EF4-FFF2-40B4-BE49-F238E27FC236}">
                  <a16:creationId xmlns="" xmlns:a16="http://schemas.microsoft.com/office/drawing/2014/main" id="{3122EAEA-C20D-4933-B375-9628CF60D5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4278" y="1105757"/>
              <a:ext cx="635935" cy="635935"/>
            </a:xfrm>
            <a:prstGeom prst="ellipse">
              <a:avLst/>
            </a:prstGeom>
            <a:solidFill>
              <a:srgbClr val="213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400" dirty="0">
                <a:solidFill>
                  <a:srgbClr val="000000"/>
                </a:solidFill>
              </a:endParaRPr>
            </a:p>
          </p:txBody>
        </p:sp>
        <p:sp>
          <p:nvSpPr>
            <p:cNvPr id="22" name="Freeform 110">
              <a:extLst>
                <a:ext uri="{FF2B5EF4-FFF2-40B4-BE49-F238E27FC236}">
                  <a16:creationId xmlns="" xmlns:a16="http://schemas.microsoft.com/office/drawing/2014/main" id="{E226B23A-58E8-4282-AD12-06B9D61B1A8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51727" y="1263389"/>
              <a:ext cx="281036" cy="320669"/>
            </a:xfrm>
            <a:custGeom>
              <a:avLst/>
              <a:gdLst>
                <a:gd name="T0" fmla="*/ 39 w 156"/>
                <a:gd name="T1" fmla="*/ 0 h 178"/>
                <a:gd name="T2" fmla="*/ 39 w 156"/>
                <a:gd name="T3" fmla="*/ 36 h 178"/>
                <a:gd name="T4" fmla="*/ 0 w 156"/>
                <a:gd name="T5" fmla="*/ 36 h 178"/>
                <a:gd name="T6" fmla="*/ 0 w 156"/>
                <a:gd name="T7" fmla="*/ 178 h 178"/>
                <a:gd name="T8" fmla="*/ 156 w 156"/>
                <a:gd name="T9" fmla="*/ 178 h 178"/>
                <a:gd name="T10" fmla="*/ 156 w 156"/>
                <a:gd name="T11" fmla="*/ 0 h 178"/>
                <a:gd name="T12" fmla="*/ 39 w 156"/>
                <a:gd name="T13" fmla="*/ 0 h 178"/>
                <a:gd name="T14" fmla="*/ 26 w 156"/>
                <a:gd name="T15" fmla="*/ 55 h 178"/>
                <a:gd name="T16" fmla="*/ 95 w 156"/>
                <a:gd name="T17" fmla="*/ 55 h 178"/>
                <a:gd name="T18" fmla="*/ 95 w 156"/>
                <a:gd name="T19" fmla="*/ 68 h 178"/>
                <a:gd name="T20" fmla="*/ 26 w 156"/>
                <a:gd name="T21" fmla="*/ 68 h 178"/>
                <a:gd name="T22" fmla="*/ 26 w 156"/>
                <a:gd name="T23" fmla="*/ 55 h 178"/>
                <a:gd name="T24" fmla="*/ 26 w 156"/>
                <a:gd name="T25" fmla="*/ 85 h 178"/>
                <a:gd name="T26" fmla="*/ 48 w 156"/>
                <a:gd name="T27" fmla="*/ 85 h 178"/>
                <a:gd name="T28" fmla="*/ 48 w 156"/>
                <a:gd name="T29" fmla="*/ 99 h 178"/>
                <a:gd name="T30" fmla="*/ 26 w 156"/>
                <a:gd name="T31" fmla="*/ 99 h 178"/>
                <a:gd name="T32" fmla="*/ 26 w 156"/>
                <a:gd name="T33" fmla="*/ 85 h 178"/>
                <a:gd name="T34" fmla="*/ 76 w 156"/>
                <a:gd name="T35" fmla="*/ 131 h 178"/>
                <a:gd name="T36" fmla="*/ 26 w 156"/>
                <a:gd name="T37" fmla="*/ 131 h 178"/>
                <a:gd name="T38" fmla="*/ 26 w 156"/>
                <a:gd name="T39" fmla="*/ 117 h 178"/>
                <a:gd name="T40" fmla="*/ 76 w 156"/>
                <a:gd name="T41" fmla="*/ 117 h 178"/>
                <a:gd name="T42" fmla="*/ 76 w 156"/>
                <a:gd name="T43" fmla="*/ 131 h 178"/>
                <a:gd name="T44" fmla="*/ 109 w 156"/>
                <a:gd name="T45" fmla="*/ 131 h 178"/>
                <a:gd name="T46" fmla="*/ 88 w 156"/>
                <a:gd name="T47" fmla="*/ 131 h 178"/>
                <a:gd name="T48" fmla="*/ 88 w 156"/>
                <a:gd name="T49" fmla="*/ 117 h 178"/>
                <a:gd name="T50" fmla="*/ 109 w 156"/>
                <a:gd name="T51" fmla="*/ 117 h 178"/>
                <a:gd name="T52" fmla="*/ 109 w 156"/>
                <a:gd name="T53" fmla="*/ 131 h 178"/>
                <a:gd name="T54" fmla="*/ 109 w 156"/>
                <a:gd name="T55" fmla="*/ 99 h 178"/>
                <a:gd name="T56" fmla="*/ 59 w 156"/>
                <a:gd name="T57" fmla="*/ 99 h 178"/>
                <a:gd name="T58" fmla="*/ 59 w 156"/>
                <a:gd name="T59" fmla="*/ 85 h 178"/>
                <a:gd name="T60" fmla="*/ 109 w 156"/>
                <a:gd name="T61" fmla="*/ 85 h 178"/>
                <a:gd name="T62" fmla="*/ 109 w 156"/>
                <a:gd name="T63" fmla="*/ 99 h 178"/>
                <a:gd name="T64" fmla="*/ 135 w 156"/>
                <a:gd name="T65" fmla="*/ 99 h 178"/>
                <a:gd name="T66" fmla="*/ 122 w 156"/>
                <a:gd name="T67" fmla="*/ 99 h 178"/>
                <a:gd name="T68" fmla="*/ 122 w 156"/>
                <a:gd name="T69" fmla="*/ 85 h 178"/>
                <a:gd name="T70" fmla="*/ 135 w 156"/>
                <a:gd name="T71" fmla="*/ 85 h 178"/>
                <a:gd name="T72" fmla="*/ 135 w 156"/>
                <a:gd name="T73" fmla="*/ 99 h 178"/>
                <a:gd name="T74" fmla="*/ 135 w 156"/>
                <a:gd name="T75" fmla="*/ 68 h 178"/>
                <a:gd name="T76" fmla="*/ 105 w 156"/>
                <a:gd name="T77" fmla="*/ 68 h 178"/>
                <a:gd name="T78" fmla="*/ 105 w 156"/>
                <a:gd name="T79" fmla="*/ 55 h 178"/>
                <a:gd name="T80" fmla="*/ 135 w 156"/>
                <a:gd name="T81" fmla="*/ 55 h 178"/>
                <a:gd name="T82" fmla="*/ 135 w 156"/>
                <a:gd name="T83" fmla="*/ 6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6" h="178">
                  <a:moveTo>
                    <a:pt x="39" y="0"/>
                  </a:moveTo>
                  <a:lnTo>
                    <a:pt x="39" y="36"/>
                  </a:lnTo>
                  <a:lnTo>
                    <a:pt x="0" y="36"/>
                  </a:lnTo>
                  <a:lnTo>
                    <a:pt x="0" y="178"/>
                  </a:lnTo>
                  <a:lnTo>
                    <a:pt x="156" y="178"/>
                  </a:lnTo>
                  <a:lnTo>
                    <a:pt x="156" y="0"/>
                  </a:lnTo>
                  <a:lnTo>
                    <a:pt x="39" y="0"/>
                  </a:lnTo>
                  <a:close/>
                  <a:moveTo>
                    <a:pt x="26" y="55"/>
                  </a:moveTo>
                  <a:lnTo>
                    <a:pt x="95" y="55"/>
                  </a:lnTo>
                  <a:lnTo>
                    <a:pt x="95" y="68"/>
                  </a:lnTo>
                  <a:lnTo>
                    <a:pt x="26" y="68"/>
                  </a:lnTo>
                  <a:lnTo>
                    <a:pt x="26" y="55"/>
                  </a:lnTo>
                  <a:close/>
                  <a:moveTo>
                    <a:pt x="26" y="85"/>
                  </a:moveTo>
                  <a:lnTo>
                    <a:pt x="48" y="85"/>
                  </a:lnTo>
                  <a:lnTo>
                    <a:pt x="48" y="99"/>
                  </a:lnTo>
                  <a:lnTo>
                    <a:pt x="26" y="99"/>
                  </a:lnTo>
                  <a:lnTo>
                    <a:pt x="26" y="85"/>
                  </a:lnTo>
                  <a:close/>
                  <a:moveTo>
                    <a:pt x="76" y="131"/>
                  </a:moveTo>
                  <a:lnTo>
                    <a:pt x="26" y="131"/>
                  </a:lnTo>
                  <a:lnTo>
                    <a:pt x="26" y="117"/>
                  </a:lnTo>
                  <a:lnTo>
                    <a:pt x="76" y="117"/>
                  </a:lnTo>
                  <a:lnTo>
                    <a:pt x="76" y="131"/>
                  </a:lnTo>
                  <a:close/>
                  <a:moveTo>
                    <a:pt x="109" y="131"/>
                  </a:moveTo>
                  <a:lnTo>
                    <a:pt x="88" y="131"/>
                  </a:lnTo>
                  <a:lnTo>
                    <a:pt x="88" y="117"/>
                  </a:lnTo>
                  <a:lnTo>
                    <a:pt x="109" y="117"/>
                  </a:lnTo>
                  <a:lnTo>
                    <a:pt x="109" y="131"/>
                  </a:lnTo>
                  <a:close/>
                  <a:moveTo>
                    <a:pt x="109" y="99"/>
                  </a:moveTo>
                  <a:lnTo>
                    <a:pt x="59" y="99"/>
                  </a:lnTo>
                  <a:lnTo>
                    <a:pt x="59" y="85"/>
                  </a:lnTo>
                  <a:lnTo>
                    <a:pt x="109" y="85"/>
                  </a:lnTo>
                  <a:lnTo>
                    <a:pt x="109" y="99"/>
                  </a:lnTo>
                  <a:close/>
                  <a:moveTo>
                    <a:pt x="135" y="99"/>
                  </a:moveTo>
                  <a:lnTo>
                    <a:pt x="122" y="99"/>
                  </a:lnTo>
                  <a:lnTo>
                    <a:pt x="122" y="85"/>
                  </a:lnTo>
                  <a:lnTo>
                    <a:pt x="135" y="85"/>
                  </a:lnTo>
                  <a:lnTo>
                    <a:pt x="135" y="99"/>
                  </a:lnTo>
                  <a:close/>
                  <a:moveTo>
                    <a:pt x="135" y="68"/>
                  </a:moveTo>
                  <a:lnTo>
                    <a:pt x="105" y="68"/>
                  </a:lnTo>
                  <a:lnTo>
                    <a:pt x="105" y="55"/>
                  </a:lnTo>
                  <a:lnTo>
                    <a:pt x="135" y="55"/>
                  </a:lnTo>
                  <a:lnTo>
                    <a:pt x="135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400">
                <a:solidFill>
                  <a:srgbClr val="000000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119483" y="4144217"/>
            <a:ext cx="1051057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Налоговая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ставка по НДС в размере 0%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налогоплательщиков, которые ввели объект в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эксплуатацию после 01.01.2022 и включенных в реестр объектов туристской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индустрии,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оказывающих следующие услуги :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предоставлению в аренду или иное пользование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туристской индустрии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(Срок: в течении 20 последовательных налоговых периодов, следующим за налоговым периодом, в котором объект </a:t>
            </a:r>
            <a:r>
              <a:rPr lang="ru-RU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тур.индустрии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введен в эксплуатацию (в </a:t>
            </a:r>
            <a:r>
              <a:rPr lang="ru-RU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после реконструкции); </a:t>
            </a:r>
          </a:p>
          <a:p>
            <a:pPr marL="342900" indent="-342900">
              <a:buFontTx/>
              <a:buChar char="-"/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предоставлению 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 для временного проживания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гостиницах и иных средствах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размещения </a:t>
            </a:r>
            <a:r>
              <a:rPr lang="ru-RU" sz="1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(Срок: по 30.06.2027)</a:t>
            </a:r>
            <a:endParaRPr lang="en-US" sz="14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594582" y="4319642"/>
            <a:ext cx="534186" cy="515346"/>
            <a:chOff x="74278" y="1105757"/>
            <a:chExt cx="635935" cy="635935"/>
          </a:xfrm>
        </p:grpSpPr>
        <p:sp>
          <p:nvSpPr>
            <p:cNvPr id="25" name="Oval 108">
              <a:extLst>
                <a:ext uri="{FF2B5EF4-FFF2-40B4-BE49-F238E27FC236}">
                  <a16:creationId xmlns="" xmlns:a16="http://schemas.microsoft.com/office/drawing/2014/main" id="{3122EAEA-C20D-4933-B375-9628CF60D5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4278" y="1105757"/>
              <a:ext cx="635935" cy="635935"/>
            </a:xfrm>
            <a:prstGeom prst="ellipse">
              <a:avLst/>
            </a:prstGeom>
            <a:solidFill>
              <a:srgbClr val="213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400" dirty="0">
                <a:solidFill>
                  <a:srgbClr val="000000"/>
                </a:solidFill>
              </a:endParaRPr>
            </a:p>
          </p:txBody>
        </p:sp>
        <p:sp>
          <p:nvSpPr>
            <p:cNvPr id="26" name="Freeform 110">
              <a:extLst>
                <a:ext uri="{FF2B5EF4-FFF2-40B4-BE49-F238E27FC236}">
                  <a16:creationId xmlns="" xmlns:a16="http://schemas.microsoft.com/office/drawing/2014/main" id="{E226B23A-58E8-4282-AD12-06B9D61B1A8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51727" y="1263389"/>
              <a:ext cx="281036" cy="320669"/>
            </a:xfrm>
            <a:custGeom>
              <a:avLst/>
              <a:gdLst>
                <a:gd name="T0" fmla="*/ 39 w 156"/>
                <a:gd name="T1" fmla="*/ 0 h 178"/>
                <a:gd name="T2" fmla="*/ 39 w 156"/>
                <a:gd name="T3" fmla="*/ 36 h 178"/>
                <a:gd name="T4" fmla="*/ 0 w 156"/>
                <a:gd name="T5" fmla="*/ 36 h 178"/>
                <a:gd name="T6" fmla="*/ 0 w 156"/>
                <a:gd name="T7" fmla="*/ 178 h 178"/>
                <a:gd name="T8" fmla="*/ 156 w 156"/>
                <a:gd name="T9" fmla="*/ 178 h 178"/>
                <a:gd name="T10" fmla="*/ 156 w 156"/>
                <a:gd name="T11" fmla="*/ 0 h 178"/>
                <a:gd name="T12" fmla="*/ 39 w 156"/>
                <a:gd name="T13" fmla="*/ 0 h 178"/>
                <a:gd name="T14" fmla="*/ 26 w 156"/>
                <a:gd name="T15" fmla="*/ 55 h 178"/>
                <a:gd name="T16" fmla="*/ 95 w 156"/>
                <a:gd name="T17" fmla="*/ 55 h 178"/>
                <a:gd name="T18" fmla="*/ 95 w 156"/>
                <a:gd name="T19" fmla="*/ 68 h 178"/>
                <a:gd name="T20" fmla="*/ 26 w 156"/>
                <a:gd name="T21" fmla="*/ 68 h 178"/>
                <a:gd name="T22" fmla="*/ 26 w 156"/>
                <a:gd name="T23" fmla="*/ 55 h 178"/>
                <a:gd name="T24" fmla="*/ 26 w 156"/>
                <a:gd name="T25" fmla="*/ 85 h 178"/>
                <a:gd name="T26" fmla="*/ 48 w 156"/>
                <a:gd name="T27" fmla="*/ 85 h 178"/>
                <a:gd name="T28" fmla="*/ 48 w 156"/>
                <a:gd name="T29" fmla="*/ 99 h 178"/>
                <a:gd name="T30" fmla="*/ 26 w 156"/>
                <a:gd name="T31" fmla="*/ 99 h 178"/>
                <a:gd name="T32" fmla="*/ 26 w 156"/>
                <a:gd name="T33" fmla="*/ 85 h 178"/>
                <a:gd name="T34" fmla="*/ 76 w 156"/>
                <a:gd name="T35" fmla="*/ 131 h 178"/>
                <a:gd name="T36" fmla="*/ 26 w 156"/>
                <a:gd name="T37" fmla="*/ 131 h 178"/>
                <a:gd name="T38" fmla="*/ 26 w 156"/>
                <a:gd name="T39" fmla="*/ 117 h 178"/>
                <a:gd name="T40" fmla="*/ 76 w 156"/>
                <a:gd name="T41" fmla="*/ 117 h 178"/>
                <a:gd name="T42" fmla="*/ 76 w 156"/>
                <a:gd name="T43" fmla="*/ 131 h 178"/>
                <a:gd name="T44" fmla="*/ 109 w 156"/>
                <a:gd name="T45" fmla="*/ 131 h 178"/>
                <a:gd name="T46" fmla="*/ 88 w 156"/>
                <a:gd name="T47" fmla="*/ 131 h 178"/>
                <a:gd name="T48" fmla="*/ 88 w 156"/>
                <a:gd name="T49" fmla="*/ 117 h 178"/>
                <a:gd name="T50" fmla="*/ 109 w 156"/>
                <a:gd name="T51" fmla="*/ 117 h 178"/>
                <a:gd name="T52" fmla="*/ 109 w 156"/>
                <a:gd name="T53" fmla="*/ 131 h 178"/>
                <a:gd name="T54" fmla="*/ 109 w 156"/>
                <a:gd name="T55" fmla="*/ 99 h 178"/>
                <a:gd name="T56" fmla="*/ 59 w 156"/>
                <a:gd name="T57" fmla="*/ 99 h 178"/>
                <a:gd name="T58" fmla="*/ 59 w 156"/>
                <a:gd name="T59" fmla="*/ 85 h 178"/>
                <a:gd name="T60" fmla="*/ 109 w 156"/>
                <a:gd name="T61" fmla="*/ 85 h 178"/>
                <a:gd name="T62" fmla="*/ 109 w 156"/>
                <a:gd name="T63" fmla="*/ 99 h 178"/>
                <a:gd name="T64" fmla="*/ 135 w 156"/>
                <a:gd name="T65" fmla="*/ 99 h 178"/>
                <a:gd name="T66" fmla="*/ 122 w 156"/>
                <a:gd name="T67" fmla="*/ 99 h 178"/>
                <a:gd name="T68" fmla="*/ 122 w 156"/>
                <a:gd name="T69" fmla="*/ 85 h 178"/>
                <a:gd name="T70" fmla="*/ 135 w 156"/>
                <a:gd name="T71" fmla="*/ 85 h 178"/>
                <a:gd name="T72" fmla="*/ 135 w 156"/>
                <a:gd name="T73" fmla="*/ 99 h 178"/>
                <a:gd name="T74" fmla="*/ 135 w 156"/>
                <a:gd name="T75" fmla="*/ 68 h 178"/>
                <a:gd name="T76" fmla="*/ 105 w 156"/>
                <a:gd name="T77" fmla="*/ 68 h 178"/>
                <a:gd name="T78" fmla="*/ 105 w 156"/>
                <a:gd name="T79" fmla="*/ 55 h 178"/>
                <a:gd name="T80" fmla="*/ 135 w 156"/>
                <a:gd name="T81" fmla="*/ 55 h 178"/>
                <a:gd name="T82" fmla="*/ 135 w 156"/>
                <a:gd name="T83" fmla="*/ 6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6" h="178">
                  <a:moveTo>
                    <a:pt x="39" y="0"/>
                  </a:moveTo>
                  <a:lnTo>
                    <a:pt x="39" y="36"/>
                  </a:lnTo>
                  <a:lnTo>
                    <a:pt x="0" y="36"/>
                  </a:lnTo>
                  <a:lnTo>
                    <a:pt x="0" y="178"/>
                  </a:lnTo>
                  <a:lnTo>
                    <a:pt x="156" y="178"/>
                  </a:lnTo>
                  <a:lnTo>
                    <a:pt x="156" y="0"/>
                  </a:lnTo>
                  <a:lnTo>
                    <a:pt x="39" y="0"/>
                  </a:lnTo>
                  <a:close/>
                  <a:moveTo>
                    <a:pt x="26" y="55"/>
                  </a:moveTo>
                  <a:lnTo>
                    <a:pt x="95" y="55"/>
                  </a:lnTo>
                  <a:lnTo>
                    <a:pt x="95" y="68"/>
                  </a:lnTo>
                  <a:lnTo>
                    <a:pt x="26" y="68"/>
                  </a:lnTo>
                  <a:lnTo>
                    <a:pt x="26" y="55"/>
                  </a:lnTo>
                  <a:close/>
                  <a:moveTo>
                    <a:pt x="26" y="85"/>
                  </a:moveTo>
                  <a:lnTo>
                    <a:pt x="48" y="85"/>
                  </a:lnTo>
                  <a:lnTo>
                    <a:pt x="48" y="99"/>
                  </a:lnTo>
                  <a:lnTo>
                    <a:pt x="26" y="99"/>
                  </a:lnTo>
                  <a:lnTo>
                    <a:pt x="26" y="85"/>
                  </a:lnTo>
                  <a:close/>
                  <a:moveTo>
                    <a:pt x="76" y="131"/>
                  </a:moveTo>
                  <a:lnTo>
                    <a:pt x="26" y="131"/>
                  </a:lnTo>
                  <a:lnTo>
                    <a:pt x="26" y="117"/>
                  </a:lnTo>
                  <a:lnTo>
                    <a:pt x="76" y="117"/>
                  </a:lnTo>
                  <a:lnTo>
                    <a:pt x="76" y="131"/>
                  </a:lnTo>
                  <a:close/>
                  <a:moveTo>
                    <a:pt x="109" y="131"/>
                  </a:moveTo>
                  <a:lnTo>
                    <a:pt x="88" y="131"/>
                  </a:lnTo>
                  <a:lnTo>
                    <a:pt x="88" y="117"/>
                  </a:lnTo>
                  <a:lnTo>
                    <a:pt x="109" y="117"/>
                  </a:lnTo>
                  <a:lnTo>
                    <a:pt x="109" y="131"/>
                  </a:lnTo>
                  <a:close/>
                  <a:moveTo>
                    <a:pt x="109" y="99"/>
                  </a:moveTo>
                  <a:lnTo>
                    <a:pt x="59" y="99"/>
                  </a:lnTo>
                  <a:lnTo>
                    <a:pt x="59" y="85"/>
                  </a:lnTo>
                  <a:lnTo>
                    <a:pt x="109" y="85"/>
                  </a:lnTo>
                  <a:lnTo>
                    <a:pt x="109" y="99"/>
                  </a:lnTo>
                  <a:close/>
                  <a:moveTo>
                    <a:pt x="135" y="99"/>
                  </a:moveTo>
                  <a:lnTo>
                    <a:pt x="122" y="99"/>
                  </a:lnTo>
                  <a:lnTo>
                    <a:pt x="122" y="85"/>
                  </a:lnTo>
                  <a:lnTo>
                    <a:pt x="135" y="85"/>
                  </a:lnTo>
                  <a:lnTo>
                    <a:pt x="135" y="99"/>
                  </a:lnTo>
                  <a:close/>
                  <a:moveTo>
                    <a:pt x="135" y="68"/>
                  </a:moveTo>
                  <a:lnTo>
                    <a:pt x="105" y="68"/>
                  </a:lnTo>
                  <a:lnTo>
                    <a:pt x="105" y="55"/>
                  </a:lnTo>
                  <a:lnTo>
                    <a:pt x="135" y="55"/>
                  </a:lnTo>
                  <a:lnTo>
                    <a:pt x="135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4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2181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710212" y="0"/>
            <a:ext cx="11481787" cy="781235"/>
          </a:xfrm>
          <a:prstGeom prst="roundRect">
            <a:avLst/>
          </a:prstGeom>
          <a:solidFill>
            <a:srgbClr val="F7F7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9" name="Группа 18"/>
          <p:cNvGrpSpPr/>
          <p:nvPr/>
        </p:nvGrpSpPr>
        <p:grpSpPr>
          <a:xfrm>
            <a:off x="435858" y="1364506"/>
            <a:ext cx="539027" cy="505003"/>
            <a:chOff x="2788805" y="3200724"/>
            <a:chExt cx="639761" cy="647243"/>
          </a:xfrm>
        </p:grpSpPr>
        <p:sp>
          <p:nvSpPr>
            <p:cNvPr id="20" name="Oval 108">
              <a:extLst>
                <a:ext uri="{FF2B5EF4-FFF2-40B4-BE49-F238E27FC236}">
                  <a16:creationId xmlns="" xmlns:a16="http://schemas.microsoft.com/office/drawing/2014/main" id="{3122EAEA-C20D-4933-B375-9628CF60D5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788805" y="3200724"/>
              <a:ext cx="639761" cy="647243"/>
            </a:xfrm>
            <a:prstGeom prst="ellipse">
              <a:avLst/>
            </a:prstGeom>
            <a:solidFill>
              <a:srgbClr val="213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200" dirty="0">
                <a:solidFill>
                  <a:srgbClr val="000000"/>
                </a:solidFill>
              </a:endParaRPr>
            </a:p>
          </p:txBody>
        </p:sp>
        <p:sp>
          <p:nvSpPr>
            <p:cNvPr id="21" name="Freeform 110">
              <a:extLst>
                <a:ext uri="{FF2B5EF4-FFF2-40B4-BE49-F238E27FC236}">
                  <a16:creationId xmlns="" xmlns:a16="http://schemas.microsoft.com/office/drawing/2014/main" id="{E226B23A-58E8-4282-AD12-06B9D61B1A8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967321" y="3361157"/>
              <a:ext cx="282727" cy="326372"/>
            </a:xfrm>
            <a:custGeom>
              <a:avLst/>
              <a:gdLst>
                <a:gd name="T0" fmla="*/ 39 w 156"/>
                <a:gd name="T1" fmla="*/ 0 h 178"/>
                <a:gd name="T2" fmla="*/ 39 w 156"/>
                <a:gd name="T3" fmla="*/ 36 h 178"/>
                <a:gd name="T4" fmla="*/ 0 w 156"/>
                <a:gd name="T5" fmla="*/ 36 h 178"/>
                <a:gd name="T6" fmla="*/ 0 w 156"/>
                <a:gd name="T7" fmla="*/ 178 h 178"/>
                <a:gd name="T8" fmla="*/ 156 w 156"/>
                <a:gd name="T9" fmla="*/ 178 h 178"/>
                <a:gd name="T10" fmla="*/ 156 w 156"/>
                <a:gd name="T11" fmla="*/ 0 h 178"/>
                <a:gd name="T12" fmla="*/ 39 w 156"/>
                <a:gd name="T13" fmla="*/ 0 h 178"/>
                <a:gd name="T14" fmla="*/ 26 w 156"/>
                <a:gd name="T15" fmla="*/ 55 h 178"/>
                <a:gd name="T16" fmla="*/ 95 w 156"/>
                <a:gd name="T17" fmla="*/ 55 h 178"/>
                <a:gd name="T18" fmla="*/ 95 w 156"/>
                <a:gd name="T19" fmla="*/ 68 h 178"/>
                <a:gd name="T20" fmla="*/ 26 w 156"/>
                <a:gd name="T21" fmla="*/ 68 h 178"/>
                <a:gd name="T22" fmla="*/ 26 w 156"/>
                <a:gd name="T23" fmla="*/ 55 h 178"/>
                <a:gd name="T24" fmla="*/ 26 w 156"/>
                <a:gd name="T25" fmla="*/ 85 h 178"/>
                <a:gd name="T26" fmla="*/ 48 w 156"/>
                <a:gd name="T27" fmla="*/ 85 h 178"/>
                <a:gd name="T28" fmla="*/ 48 w 156"/>
                <a:gd name="T29" fmla="*/ 99 h 178"/>
                <a:gd name="T30" fmla="*/ 26 w 156"/>
                <a:gd name="T31" fmla="*/ 99 h 178"/>
                <a:gd name="T32" fmla="*/ 26 w 156"/>
                <a:gd name="T33" fmla="*/ 85 h 178"/>
                <a:gd name="T34" fmla="*/ 76 w 156"/>
                <a:gd name="T35" fmla="*/ 131 h 178"/>
                <a:gd name="T36" fmla="*/ 26 w 156"/>
                <a:gd name="T37" fmla="*/ 131 h 178"/>
                <a:gd name="T38" fmla="*/ 26 w 156"/>
                <a:gd name="T39" fmla="*/ 117 h 178"/>
                <a:gd name="T40" fmla="*/ 76 w 156"/>
                <a:gd name="T41" fmla="*/ 117 h 178"/>
                <a:gd name="T42" fmla="*/ 76 w 156"/>
                <a:gd name="T43" fmla="*/ 131 h 178"/>
                <a:gd name="T44" fmla="*/ 109 w 156"/>
                <a:gd name="T45" fmla="*/ 131 h 178"/>
                <a:gd name="T46" fmla="*/ 88 w 156"/>
                <a:gd name="T47" fmla="*/ 131 h 178"/>
                <a:gd name="T48" fmla="*/ 88 w 156"/>
                <a:gd name="T49" fmla="*/ 117 h 178"/>
                <a:gd name="T50" fmla="*/ 109 w 156"/>
                <a:gd name="T51" fmla="*/ 117 h 178"/>
                <a:gd name="T52" fmla="*/ 109 w 156"/>
                <a:gd name="T53" fmla="*/ 131 h 178"/>
                <a:gd name="T54" fmla="*/ 109 w 156"/>
                <a:gd name="T55" fmla="*/ 99 h 178"/>
                <a:gd name="T56" fmla="*/ 59 w 156"/>
                <a:gd name="T57" fmla="*/ 99 h 178"/>
                <a:gd name="T58" fmla="*/ 59 w 156"/>
                <a:gd name="T59" fmla="*/ 85 h 178"/>
                <a:gd name="T60" fmla="*/ 109 w 156"/>
                <a:gd name="T61" fmla="*/ 85 h 178"/>
                <a:gd name="T62" fmla="*/ 109 w 156"/>
                <a:gd name="T63" fmla="*/ 99 h 178"/>
                <a:gd name="T64" fmla="*/ 135 w 156"/>
                <a:gd name="T65" fmla="*/ 99 h 178"/>
                <a:gd name="T66" fmla="*/ 122 w 156"/>
                <a:gd name="T67" fmla="*/ 99 h 178"/>
                <a:gd name="T68" fmla="*/ 122 w 156"/>
                <a:gd name="T69" fmla="*/ 85 h 178"/>
                <a:gd name="T70" fmla="*/ 135 w 156"/>
                <a:gd name="T71" fmla="*/ 85 h 178"/>
                <a:gd name="T72" fmla="*/ 135 w 156"/>
                <a:gd name="T73" fmla="*/ 99 h 178"/>
                <a:gd name="T74" fmla="*/ 135 w 156"/>
                <a:gd name="T75" fmla="*/ 68 h 178"/>
                <a:gd name="T76" fmla="*/ 105 w 156"/>
                <a:gd name="T77" fmla="*/ 68 h 178"/>
                <a:gd name="T78" fmla="*/ 105 w 156"/>
                <a:gd name="T79" fmla="*/ 55 h 178"/>
                <a:gd name="T80" fmla="*/ 135 w 156"/>
                <a:gd name="T81" fmla="*/ 55 h 178"/>
                <a:gd name="T82" fmla="*/ 135 w 156"/>
                <a:gd name="T83" fmla="*/ 6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6" h="178">
                  <a:moveTo>
                    <a:pt x="39" y="0"/>
                  </a:moveTo>
                  <a:lnTo>
                    <a:pt x="39" y="36"/>
                  </a:lnTo>
                  <a:lnTo>
                    <a:pt x="0" y="36"/>
                  </a:lnTo>
                  <a:lnTo>
                    <a:pt x="0" y="178"/>
                  </a:lnTo>
                  <a:lnTo>
                    <a:pt x="156" y="178"/>
                  </a:lnTo>
                  <a:lnTo>
                    <a:pt x="156" y="0"/>
                  </a:lnTo>
                  <a:lnTo>
                    <a:pt x="39" y="0"/>
                  </a:lnTo>
                  <a:close/>
                  <a:moveTo>
                    <a:pt x="26" y="55"/>
                  </a:moveTo>
                  <a:lnTo>
                    <a:pt x="95" y="55"/>
                  </a:lnTo>
                  <a:lnTo>
                    <a:pt x="95" y="68"/>
                  </a:lnTo>
                  <a:lnTo>
                    <a:pt x="26" y="68"/>
                  </a:lnTo>
                  <a:lnTo>
                    <a:pt x="26" y="55"/>
                  </a:lnTo>
                  <a:close/>
                  <a:moveTo>
                    <a:pt x="26" y="85"/>
                  </a:moveTo>
                  <a:lnTo>
                    <a:pt x="48" y="85"/>
                  </a:lnTo>
                  <a:lnTo>
                    <a:pt x="48" y="99"/>
                  </a:lnTo>
                  <a:lnTo>
                    <a:pt x="26" y="99"/>
                  </a:lnTo>
                  <a:lnTo>
                    <a:pt x="26" y="85"/>
                  </a:lnTo>
                  <a:close/>
                  <a:moveTo>
                    <a:pt x="76" y="131"/>
                  </a:moveTo>
                  <a:lnTo>
                    <a:pt x="26" y="131"/>
                  </a:lnTo>
                  <a:lnTo>
                    <a:pt x="26" y="117"/>
                  </a:lnTo>
                  <a:lnTo>
                    <a:pt x="76" y="117"/>
                  </a:lnTo>
                  <a:lnTo>
                    <a:pt x="76" y="131"/>
                  </a:lnTo>
                  <a:close/>
                  <a:moveTo>
                    <a:pt x="109" y="131"/>
                  </a:moveTo>
                  <a:lnTo>
                    <a:pt x="88" y="131"/>
                  </a:lnTo>
                  <a:lnTo>
                    <a:pt x="88" y="117"/>
                  </a:lnTo>
                  <a:lnTo>
                    <a:pt x="109" y="117"/>
                  </a:lnTo>
                  <a:lnTo>
                    <a:pt x="109" y="131"/>
                  </a:lnTo>
                  <a:close/>
                  <a:moveTo>
                    <a:pt x="109" y="99"/>
                  </a:moveTo>
                  <a:lnTo>
                    <a:pt x="59" y="99"/>
                  </a:lnTo>
                  <a:lnTo>
                    <a:pt x="59" y="85"/>
                  </a:lnTo>
                  <a:lnTo>
                    <a:pt x="109" y="85"/>
                  </a:lnTo>
                  <a:lnTo>
                    <a:pt x="109" y="99"/>
                  </a:lnTo>
                  <a:close/>
                  <a:moveTo>
                    <a:pt x="135" y="99"/>
                  </a:moveTo>
                  <a:lnTo>
                    <a:pt x="122" y="99"/>
                  </a:lnTo>
                  <a:lnTo>
                    <a:pt x="122" y="85"/>
                  </a:lnTo>
                  <a:lnTo>
                    <a:pt x="135" y="85"/>
                  </a:lnTo>
                  <a:lnTo>
                    <a:pt x="135" y="99"/>
                  </a:lnTo>
                  <a:close/>
                  <a:moveTo>
                    <a:pt x="135" y="68"/>
                  </a:moveTo>
                  <a:lnTo>
                    <a:pt x="105" y="68"/>
                  </a:lnTo>
                  <a:lnTo>
                    <a:pt x="105" y="55"/>
                  </a:lnTo>
                  <a:lnTo>
                    <a:pt x="135" y="55"/>
                  </a:lnTo>
                  <a:lnTo>
                    <a:pt x="135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200">
                <a:solidFill>
                  <a:srgbClr val="000000"/>
                </a:solidFill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238541" y="1105940"/>
            <a:ext cx="10510573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2023 году при расчете налога на имущество организаций и физических лиц, а также земельного налога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 налоговый период 2022г) будет использоваться размер кадастровой стоимости, установленный на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01.01.2022г 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закон от </a:t>
            </a:r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26.03.2022 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67-ФЗ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мера не распространяется на увеличение </a:t>
            </a:r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2022 году кадастровой 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 в следствии изменения характеристик объекта (увеличении площади земельного участка, реконструкции или капитальных вложений в объект </a:t>
            </a:r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недвижимости). </a:t>
            </a:r>
          </a:p>
          <a:p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</a:p>
          <a:p>
            <a:endParaRPr lang="ru-RU" sz="14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Ставка НИО -2,2% от среднегодовой стоимости, 2%- от кадастровой стоимости</a:t>
            </a:r>
            <a:endParaRPr lang="ru-RU" sz="1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14375" y="182559"/>
            <a:ext cx="8393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ПО ИМУЩЕСТВЕННЫМ НАЛОГАМ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23942" y="4329496"/>
            <a:ext cx="105105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Отменен повышенный транспортный налог на автомобили стоимостью от 3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10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F863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налоговый период 2022г</a:t>
            </a:r>
          </a:p>
          <a:p>
            <a:r>
              <a:rPr lang="ru-RU" sz="1400" i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*2023</a:t>
            </a:r>
            <a:endParaRPr lang="ru-RU" sz="1400" i="1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440699" y="4456545"/>
            <a:ext cx="534186" cy="515346"/>
            <a:chOff x="74278" y="1105757"/>
            <a:chExt cx="635935" cy="635935"/>
          </a:xfrm>
        </p:grpSpPr>
        <p:sp>
          <p:nvSpPr>
            <p:cNvPr id="18" name="Oval 108">
              <a:extLst>
                <a:ext uri="{FF2B5EF4-FFF2-40B4-BE49-F238E27FC236}">
                  <a16:creationId xmlns="" xmlns:a16="http://schemas.microsoft.com/office/drawing/2014/main" id="{3122EAEA-C20D-4933-B375-9628CF60D5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4278" y="1105757"/>
              <a:ext cx="635935" cy="635935"/>
            </a:xfrm>
            <a:prstGeom prst="ellipse">
              <a:avLst/>
            </a:prstGeom>
            <a:solidFill>
              <a:srgbClr val="213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000" dirty="0">
                <a:solidFill>
                  <a:srgbClr val="000000"/>
                </a:solidFill>
              </a:endParaRPr>
            </a:p>
          </p:txBody>
        </p:sp>
        <p:sp>
          <p:nvSpPr>
            <p:cNvPr id="22" name="Freeform 110">
              <a:extLst>
                <a:ext uri="{FF2B5EF4-FFF2-40B4-BE49-F238E27FC236}">
                  <a16:creationId xmlns="" xmlns:a16="http://schemas.microsoft.com/office/drawing/2014/main" id="{E226B23A-58E8-4282-AD12-06B9D61B1A8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51727" y="1263389"/>
              <a:ext cx="281036" cy="320669"/>
            </a:xfrm>
            <a:custGeom>
              <a:avLst/>
              <a:gdLst>
                <a:gd name="T0" fmla="*/ 39 w 156"/>
                <a:gd name="T1" fmla="*/ 0 h 178"/>
                <a:gd name="T2" fmla="*/ 39 w 156"/>
                <a:gd name="T3" fmla="*/ 36 h 178"/>
                <a:gd name="T4" fmla="*/ 0 w 156"/>
                <a:gd name="T5" fmla="*/ 36 h 178"/>
                <a:gd name="T6" fmla="*/ 0 w 156"/>
                <a:gd name="T7" fmla="*/ 178 h 178"/>
                <a:gd name="T8" fmla="*/ 156 w 156"/>
                <a:gd name="T9" fmla="*/ 178 h 178"/>
                <a:gd name="T10" fmla="*/ 156 w 156"/>
                <a:gd name="T11" fmla="*/ 0 h 178"/>
                <a:gd name="T12" fmla="*/ 39 w 156"/>
                <a:gd name="T13" fmla="*/ 0 h 178"/>
                <a:gd name="T14" fmla="*/ 26 w 156"/>
                <a:gd name="T15" fmla="*/ 55 h 178"/>
                <a:gd name="T16" fmla="*/ 95 w 156"/>
                <a:gd name="T17" fmla="*/ 55 h 178"/>
                <a:gd name="T18" fmla="*/ 95 w 156"/>
                <a:gd name="T19" fmla="*/ 68 h 178"/>
                <a:gd name="T20" fmla="*/ 26 w 156"/>
                <a:gd name="T21" fmla="*/ 68 h 178"/>
                <a:gd name="T22" fmla="*/ 26 w 156"/>
                <a:gd name="T23" fmla="*/ 55 h 178"/>
                <a:gd name="T24" fmla="*/ 26 w 156"/>
                <a:gd name="T25" fmla="*/ 85 h 178"/>
                <a:gd name="T26" fmla="*/ 48 w 156"/>
                <a:gd name="T27" fmla="*/ 85 h 178"/>
                <a:gd name="T28" fmla="*/ 48 w 156"/>
                <a:gd name="T29" fmla="*/ 99 h 178"/>
                <a:gd name="T30" fmla="*/ 26 w 156"/>
                <a:gd name="T31" fmla="*/ 99 h 178"/>
                <a:gd name="T32" fmla="*/ 26 w 156"/>
                <a:gd name="T33" fmla="*/ 85 h 178"/>
                <a:gd name="T34" fmla="*/ 76 w 156"/>
                <a:gd name="T35" fmla="*/ 131 h 178"/>
                <a:gd name="T36" fmla="*/ 26 w 156"/>
                <a:gd name="T37" fmla="*/ 131 h 178"/>
                <a:gd name="T38" fmla="*/ 26 w 156"/>
                <a:gd name="T39" fmla="*/ 117 h 178"/>
                <a:gd name="T40" fmla="*/ 76 w 156"/>
                <a:gd name="T41" fmla="*/ 117 h 178"/>
                <a:gd name="T42" fmla="*/ 76 w 156"/>
                <a:gd name="T43" fmla="*/ 131 h 178"/>
                <a:gd name="T44" fmla="*/ 109 w 156"/>
                <a:gd name="T45" fmla="*/ 131 h 178"/>
                <a:gd name="T46" fmla="*/ 88 w 156"/>
                <a:gd name="T47" fmla="*/ 131 h 178"/>
                <a:gd name="T48" fmla="*/ 88 w 156"/>
                <a:gd name="T49" fmla="*/ 117 h 178"/>
                <a:gd name="T50" fmla="*/ 109 w 156"/>
                <a:gd name="T51" fmla="*/ 117 h 178"/>
                <a:gd name="T52" fmla="*/ 109 w 156"/>
                <a:gd name="T53" fmla="*/ 131 h 178"/>
                <a:gd name="T54" fmla="*/ 109 w 156"/>
                <a:gd name="T55" fmla="*/ 99 h 178"/>
                <a:gd name="T56" fmla="*/ 59 w 156"/>
                <a:gd name="T57" fmla="*/ 99 h 178"/>
                <a:gd name="T58" fmla="*/ 59 w 156"/>
                <a:gd name="T59" fmla="*/ 85 h 178"/>
                <a:gd name="T60" fmla="*/ 109 w 156"/>
                <a:gd name="T61" fmla="*/ 85 h 178"/>
                <a:gd name="T62" fmla="*/ 109 w 156"/>
                <a:gd name="T63" fmla="*/ 99 h 178"/>
                <a:gd name="T64" fmla="*/ 135 w 156"/>
                <a:gd name="T65" fmla="*/ 99 h 178"/>
                <a:gd name="T66" fmla="*/ 122 w 156"/>
                <a:gd name="T67" fmla="*/ 99 h 178"/>
                <a:gd name="T68" fmla="*/ 122 w 156"/>
                <a:gd name="T69" fmla="*/ 85 h 178"/>
                <a:gd name="T70" fmla="*/ 135 w 156"/>
                <a:gd name="T71" fmla="*/ 85 h 178"/>
                <a:gd name="T72" fmla="*/ 135 w 156"/>
                <a:gd name="T73" fmla="*/ 99 h 178"/>
                <a:gd name="T74" fmla="*/ 135 w 156"/>
                <a:gd name="T75" fmla="*/ 68 h 178"/>
                <a:gd name="T76" fmla="*/ 105 w 156"/>
                <a:gd name="T77" fmla="*/ 68 h 178"/>
                <a:gd name="T78" fmla="*/ 105 w 156"/>
                <a:gd name="T79" fmla="*/ 55 h 178"/>
                <a:gd name="T80" fmla="*/ 135 w 156"/>
                <a:gd name="T81" fmla="*/ 55 h 178"/>
                <a:gd name="T82" fmla="*/ 135 w 156"/>
                <a:gd name="T83" fmla="*/ 6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6" h="178">
                  <a:moveTo>
                    <a:pt x="39" y="0"/>
                  </a:moveTo>
                  <a:lnTo>
                    <a:pt x="39" y="36"/>
                  </a:lnTo>
                  <a:lnTo>
                    <a:pt x="0" y="36"/>
                  </a:lnTo>
                  <a:lnTo>
                    <a:pt x="0" y="178"/>
                  </a:lnTo>
                  <a:lnTo>
                    <a:pt x="156" y="178"/>
                  </a:lnTo>
                  <a:lnTo>
                    <a:pt x="156" y="0"/>
                  </a:lnTo>
                  <a:lnTo>
                    <a:pt x="39" y="0"/>
                  </a:lnTo>
                  <a:close/>
                  <a:moveTo>
                    <a:pt x="26" y="55"/>
                  </a:moveTo>
                  <a:lnTo>
                    <a:pt x="95" y="55"/>
                  </a:lnTo>
                  <a:lnTo>
                    <a:pt x="95" y="68"/>
                  </a:lnTo>
                  <a:lnTo>
                    <a:pt x="26" y="68"/>
                  </a:lnTo>
                  <a:lnTo>
                    <a:pt x="26" y="55"/>
                  </a:lnTo>
                  <a:close/>
                  <a:moveTo>
                    <a:pt x="26" y="85"/>
                  </a:moveTo>
                  <a:lnTo>
                    <a:pt x="48" y="85"/>
                  </a:lnTo>
                  <a:lnTo>
                    <a:pt x="48" y="99"/>
                  </a:lnTo>
                  <a:lnTo>
                    <a:pt x="26" y="99"/>
                  </a:lnTo>
                  <a:lnTo>
                    <a:pt x="26" y="85"/>
                  </a:lnTo>
                  <a:close/>
                  <a:moveTo>
                    <a:pt x="76" y="131"/>
                  </a:moveTo>
                  <a:lnTo>
                    <a:pt x="26" y="131"/>
                  </a:lnTo>
                  <a:lnTo>
                    <a:pt x="26" y="117"/>
                  </a:lnTo>
                  <a:lnTo>
                    <a:pt x="76" y="117"/>
                  </a:lnTo>
                  <a:lnTo>
                    <a:pt x="76" y="131"/>
                  </a:lnTo>
                  <a:close/>
                  <a:moveTo>
                    <a:pt x="109" y="131"/>
                  </a:moveTo>
                  <a:lnTo>
                    <a:pt x="88" y="131"/>
                  </a:lnTo>
                  <a:lnTo>
                    <a:pt x="88" y="117"/>
                  </a:lnTo>
                  <a:lnTo>
                    <a:pt x="109" y="117"/>
                  </a:lnTo>
                  <a:lnTo>
                    <a:pt x="109" y="131"/>
                  </a:lnTo>
                  <a:close/>
                  <a:moveTo>
                    <a:pt x="109" y="99"/>
                  </a:moveTo>
                  <a:lnTo>
                    <a:pt x="59" y="99"/>
                  </a:lnTo>
                  <a:lnTo>
                    <a:pt x="59" y="85"/>
                  </a:lnTo>
                  <a:lnTo>
                    <a:pt x="109" y="85"/>
                  </a:lnTo>
                  <a:lnTo>
                    <a:pt x="109" y="99"/>
                  </a:lnTo>
                  <a:close/>
                  <a:moveTo>
                    <a:pt x="135" y="99"/>
                  </a:moveTo>
                  <a:lnTo>
                    <a:pt x="122" y="99"/>
                  </a:lnTo>
                  <a:lnTo>
                    <a:pt x="122" y="85"/>
                  </a:lnTo>
                  <a:lnTo>
                    <a:pt x="135" y="85"/>
                  </a:lnTo>
                  <a:lnTo>
                    <a:pt x="135" y="99"/>
                  </a:lnTo>
                  <a:close/>
                  <a:moveTo>
                    <a:pt x="135" y="68"/>
                  </a:moveTo>
                  <a:lnTo>
                    <a:pt x="105" y="68"/>
                  </a:lnTo>
                  <a:lnTo>
                    <a:pt x="105" y="55"/>
                  </a:lnTo>
                  <a:lnTo>
                    <a:pt x="135" y="55"/>
                  </a:lnTo>
                  <a:lnTo>
                    <a:pt x="135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000">
                <a:solidFill>
                  <a:srgbClr val="000000"/>
                </a:solidFill>
              </a:endParaRPr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0" y="6460311"/>
            <a:ext cx="69562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(Введены в рамках Федерального закона 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26.03.2022 № 67-ФЗ)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1531728" y="5544065"/>
            <a:ext cx="660272" cy="131393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1531728" y="6333423"/>
            <a:ext cx="660272" cy="52457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11605100" y="6383418"/>
            <a:ext cx="5231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</a:rPr>
              <a:t>13</a:t>
            </a:r>
            <a:endParaRPr lang="ru-RU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02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>
                <a:lumMod val="87000"/>
              </a:srgbClr>
            </a:gs>
            <a:gs pos="100000">
              <a:srgbClr val="77E5FB"/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662003" y="17585"/>
            <a:ext cx="11471918" cy="749643"/>
          </a:xfrm>
          <a:prstGeom prst="roundRect">
            <a:avLst/>
          </a:prstGeom>
          <a:solidFill>
            <a:srgbClr val="F7F7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FEE6740-9B35-4802-970C-EE5893354E38}"/>
              </a:ext>
            </a:extLst>
          </p:cNvPr>
          <p:cNvSpPr txBox="1"/>
          <p:nvPr/>
        </p:nvSpPr>
        <p:spPr>
          <a:xfrm>
            <a:off x="1074241" y="134090"/>
            <a:ext cx="10277499" cy="61555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lvl="0" algn="ctr" defTabSz="1219170">
              <a:defRPr/>
            </a:pPr>
            <a:r>
              <a:rPr lang="ru-RU" sz="2000" b="1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ПЕРЕНОС </a:t>
            </a:r>
            <a:r>
              <a:rPr lang="ru-RU" sz="2000" b="1" dirty="0" smtClean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СРОКОВ уплаты </a:t>
            </a:r>
            <a:r>
              <a:rPr lang="ru-RU" sz="2000" b="1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страховых взносов за 2 и 3 квартал </a:t>
            </a:r>
            <a:r>
              <a:rPr lang="ru-RU" sz="2000" b="1" dirty="0" smtClean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2022 </a:t>
            </a:r>
          </a:p>
          <a:p>
            <a:pPr lvl="0" algn="ctr" defTabSz="1219170">
              <a:defRPr/>
            </a:pPr>
            <a:r>
              <a:rPr lang="ru-RU" sz="2000" b="1" dirty="0" smtClean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на 12 мес.(</a:t>
            </a:r>
            <a:r>
              <a:rPr lang="ru-RU" sz="2000" b="1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ПП РФ от 29.04.2022 №776</a:t>
            </a:r>
            <a:r>
              <a:rPr lang="ru-RU" sz="2000" b="1" dirty="0" smtClean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)</a:t>
            </a:r>
            <a:endParaRPr lang="ru-RU" sz="2400" dirty="0">
              <a:solidFill>
                <a:srgbClr val="F86308"/>
              </a:solidFill>
              <a:latin typeface="Palatino Linotype" panose="02040502050505030304" pitchFamily="18" charset="0"/>
              <a:ea typeface="Roboto" panose="02000000000000000000" pitchFamily="2" charset="0"/>
            </a:endParaRPr>
          </a:p>
        </p:txBody>
      </p:sp>
      <p:sp>
        <p:nvSpPr>
          <p:cNvPr id="44" name="Freeform 110">
            <a:extLst>
              <a:ext uri="{FF2B5EF4-FFF2-40B4-BE49-F238E27FC236}">
                <a16:creationId xmlns="" xmlns:a16="http://schemas.microsoft.com/office/drawing/2014/main" id="{E226B23A-58E8-4282-AD12-06B9D61B1A8D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62003" y="4114183"/>
            <a:ext cx="227605" cy="259862"/>
          </a:xfrm>
          <a:custGeom>
            <a:avLst/>
            <a:gdLst>
              <a:gd name="T0" fmla="*/ 39 w 156"/>
              <a:gd name="T1" fmla="*/ 0 h 178"/>
              <a:gd name="T2" fmla="*/ 39 w 156"/>
              <a:gd name="T3" fmla="*/ 36 h 178"/>
              <a:gd name="T4" fmla="*/ 0 w 156"/>
              <a:gd name="T5" fmla="*/ 36 h 178"/>
              <a:gd name="T6" fmla="*/ 0 w 156"/>
              <a:gd name="T7" fmla="*/ 178 h 178"/>
              <a:gd name="T8" fmla="*/ 156 w 156"/>
              <a:gd name="T9" fmla="*/ 178 h 178"/>
              <a:gd name="T10" fmla="*/ 156 w 156"/>
              <a:gd name="T11" fmla="*/ 0 h 178"/>
              <a:gd name="T12" fmla="*/ 39 w 156"/>
              <a:gd name="T13" fmla="*/ 0 h 178"/>
              <a:gd name="T14" fmla="*/ 26 w 156"/>
              <a:gd name="T15" fmla="*/ 55 h 178"/>
              <a:gd name="T16" fmla="*/ 95 w 156"/>
              <a:gd name="T17" fmla="*/ 55 h 178"/>
              <a:gd name="T18" fmla="*/ 95 w 156"/>
              <a:gd name="T19" fmla="*/ 68 h 178"/>
              <a:gd name="T20" fmla="*/ 26 w 156"/>
              <a:gd name="T21" fmla="*/ 68 h 178"/>
              <a:gd name="T22" fmla="*/ 26 w 156"/>
              <a:gd name="T23" fmla="*/ 55 h 178"/>
              <a:gd name="T24" fmla="*/ 26 w 156"/>
              <a:gd name="T25" fmla="*/ 85 h 178"/>
              <a:gd name="T26" fmla="*/ 48 w 156"/>
              <a:gd name="T27" fmla="*/ 85 h 178"/>
              <a:gd name="T28" fmla="*/ 48 w 156"/>
              <a:gd name="T29" fmla="*/ 99 h 178"/>
              <a:gd name="T30" fmla="*/ 26 w 156"/>
              <a:gd name="T31" fmla="*/ 99 h 178"/>
              <a:gd name="T32" fmla="*/ 26 w 156"/>
              <a:gd name="T33" fmla="*/ 85 h 178"/>
              <a:gd name="T34" fmla="*/ 76 w 156"/>
              <a:gd name="T35" fmla="*/ 131 h 178"/>
              <a:gd name="T36" fmla="*/ 26 w 156"/>
              <a:gd name="T37" fmla="*/ 131 h 178"/>
              <a:gd name="T38" fmla="*/ 26 w 156"/>
              <a:gd name="T39" fmla="*/ 117 h 178"/>
              <a:gd name="T40" fmla="*/ 76 w 156"/>
              <a:gd name="T41" fmla="*/ 117 h 178"/>
              <a:gd name="T42" fmla="*/ 76 w 156"/>
              <a:gd name="T43" fmla="*/ 131 h 178"/>
              <a:gd name="T44" fmla="*/ 109 w 156"/>
              <a:gd name="T45" fmla="*/ 131 h 178"/>
              <a:gd name="T46" fmla="*/ 88 w 156"/>
              <a:gd name="T47" fmla="*/ 131 h 178"/>
              <a:gd name="T48" fmla="*/ 88 w 156"/>
              <a:gd name="T49" fmla="*/ 117 h 178"/>
              <a:gd name="T50" fmla="*/ 109 w 156"/>
              <a:gd name="T51" fmla="*/ 117 h 178"/>
              <a:gd name="T52" fmla="*/ 109 w 156"/>
              <a:gd name="T53" fmla="*/ 131 h 178"/>
              <a:gd name="T54" fmla="*/ 109 w 156"/>
              <a:gd name="T55" fmla="*/ 99 h 178"/>
              <a:gd name="T56" fmla="*/ 59 w 156"/>
              <a:gd name="T57" fmla="*/ 99 h 178"/>
              <a:gd name="T58" fmla="*/ 59 w 156"/>
              <a:gd name="T59" fmla="*/ 85 h 178"/>
              <a:gd name="T60" fmla="*/ 109 w 156"/>
              <a:gd name="T61" fmla="*/ 85 h 178"/>
              <a:gd name="T62" fmla="*/ 109 w 156"/>
              <a:gd name="T63" fmla="*/ 99 h 178"/>
              <a:gd name="T64" fmla="*/ 135 w 156"/>
              <a:gd name="T65" fmla="*/ 99 h 178"/>
              <a:gd name="T66" fmla="*/ 122 w 156"/>
              <a:gd name="T67" fmla="*/ 99 h 178"/>
              <a:gd name="T68" fmla="*/ 122 w 156"/>
              <a:gd name="T69" fmla="*/ 85 h 178"/>
              <a:gd name="T70" fmla="*/ 135 w 156"/>
              <a:gd name="T71" fmla="*/ 85 h 178"/>
              <a:gd name="T72" fmla="*/ 135 w 156"/>
              <a:gd name="T73" fmla="*/ 99 h 178"/>
              <a:gd name="T74" fmla="*/ 135 w 156"/>
              <a:gd name="T75" fmla="*/ 68 h 178"/>
              <a:gd name="T76" fmla="*/ 105 w 156"/>
              <a:gd name="T77" fmla="*/ 68 h 178"/>
              <a:gd name="T78" fmla="*/ 105 w 156"/>
              <a:gd name="T79" fmla="*/ 55 h 178"/>
              <a:gd name="T80" fmla="*/ 135 w 156"/>
              <a:gd name="T81" fmla="*/ 55 h 178"/>
              <a:gd name="T82" fmla="*/ 135 w 156"/>
              <a:gd name="T83" fmla="*/ 68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56" h="178">
                <a:moveTo>
                  <a:pt x="39" y="0"/>
                </a:moveTo>
                <a:lnTo>
                  <a:pt x="39" y="36"/>
                </a:lnTo>
                <a:lnTo>
                  <a:pt x="0" y="36"/>
                </a:lnTo>
                <a:lnTo>
                  <a:pt x="0" y="178"/>
                </a:lnTo>
                <a:lnTo>
                  <a:pt x="156" y="178"/>
                </a:lnTo>
                <a:lnTo>
                  <a:pt x="156" y="0"/>
                </a:lnTo>
                <a:lnTo>
                  <a:pt x="39" y="0"/>
                </a:lnTo>
                <a:close/>
                <a:moveTo>
                  <a:pt x="26" y="55"/>
                </a:moveTo>
                <a:lnTo>
                  <a:pt x="95" y="55"/>
                </a:lnTo>
                <a:lnTo>
                  <a:pt x="95" y="68"/>
                </a:lnTo>
                <a:lnTo>
                  <a:pt x="26" y="68"/>
                </a:lnTo>
                <a:lnTo>
                  <a:pt x="26" y="55"/>
                </a:lnTo>
                <a:close/>
                <a:moveTo>
                  <a:pt x="26" y="85"/>
                </a:moveTo>
                <a:lnTo>
                  <a:pt x="48" y="85"/>
                </a:lnTo>
                <a:lnTo>
                  <a:pt x="48" y="99"/>
                </a:lnTo>
                <a:lnTo>
                  <a:pt x="26" y="99"/>
                </a:lnTo>
                <a:lnTo>
                  <a:pt x="26" y="85"/>
                </a:lnTo>
                <a:close/>
                <a:moveTo>
                  <a:pt x="76" y="131"/>
                </a:moveTo>
                <a:lnTo>
                  <a:pt x="26" y="131"/>
                </a:lnTo>
                <a:lnTo>
                  <a:pt x="26" y="117"/>
                </a:lnTo>
                <a:lnTo>
                  <a:pt x="76" y="117"/>
                </a:lnTo>
                <a:lnTo>
                  <a:pt x="76" y="131"/>
                </a:lnTo>
                <a:close/>
                <a:moveTo>
                  <a:pt x="109" y="131"/>
                </a:moveTo>
                <a:lnTo>
                  <a:pt x="88" y="131"/>
                </a:lnTo>
                <a:lnTo>
                  <a:pt x="88" y="117"/>
                </a:lnTo>
                <a:lnTo>
                  <a:pt x="109" y="117"/>
                </a:lnTo>
                <a:lnTo>
                  <a:pt x="109" y="131"/>
                </a:lnTo>
                <a:close/>
                <a:moveTo>
                  <a:pt x="109" y="99"/>
                </a:moveTo>
                <a:lnTo>
                  <a:pt x="59" y="99"/>
                </a:lnTo>
                <a:lnTo>
                  <a:pt x="59" y="85"/>
                </a:lnTo>
                <a:lnTo>
                  <a:pt x="109" y="85"/>
                </a:lnTo>
                <a:lnTo>
                  <a:pt x="109" y="99"/>
                </a:lnTo>
                <a:close/>
                <a:moveTo>
                  <a:pt x="135" y="99"/>
                </a:moveTo>
                <a:lnTo>
                  <a:pt x="122" y="99"/>
                </a:lnTo>
                <a:lnTo>
                  <a:pt x="122" y="85"/>
                </a:lnTo>
                <a:lnTo>
                  <a:pt x="135" y="85"/>
                </a:lnTo>
                <a:lnTo>
                  <a:pt x="135" y="99"/>
                </a:lnTo>
                <a:close/>
                <a:moveTo>
                  <a:pt x="135" y="68"/>
                </a:moveTo>
                <a:lnTo>
                  <a:pt x="105" y="68"/>
                </a:lnTo>
                <a:lnTo>
                  <a:pt x="105" y="55"/>
                </a:lnTo>
                <a:lnTo>
                  <a:pt x="135" y="55"/>
                </a:lnTo>
                <a:lnTo>
                  <a:pt x="135" y="6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sz="2100">
              <a:solidFill>
                <a:srgbClr val="000000"/>
              </a:solidFill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325760"/>
              </p:ext>
            </p:extLst>
          </p:nvPr>
        </p:nvGraphicFramePr>
        <p:xfrm>
          <a:off x="32602" y="1066941"/>
          <a:ext cx="11319138" cy="5469260"/>
        </p:xfrm>
        <a:graphic>
          <a:graphicData uri="http://schemas.openxmlformats.org/drawingml/2006/table">
            <a:tbl>
              <a:tblPr firstRow="1" firstCol="1" bandRow="1"/>
              <a:tblGrid>
                <a:gridCol w="1575546"/>
                <a:gridCol w="1978345"/>
                <a:gridCol w="2246950"/>
                <a:gridCol w="5518297"/>
              </a:tblGrid>
              <a:tr h="738316"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529DDB"/>
                    </a:solidFill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уплаты налога согласно НК РФ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уплаты налога продлен согласно 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 РФ от 29.04.2022 № 776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Условия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616627"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страховые взносы за 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квартал  2022 </a:t>
                      </a:r>
                      <a:endParaRPr lang="ru-RU" sz="24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29DDB"/>
                    </a:solidFill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endParaRPr lang="ru-RU" sz="14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.05.2022</a:t>
                      </a:r>
                      <a:endParaRPr lang="en-US" sz="14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9705" marR="0" indent="0" algn="ctr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.2022</a:t>
                      </a:r>
                      <a:endParaRPr lang="en-US" sz="14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9705" marR="0" indent="0" algn="ctr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.2022</a:t>
                      </a:r>
                      <a:endParaRPr lang="en-US" sz="14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29.05.2023</a:t>
                      </a:r>
                      <a:endParaRPr lang="en-US" sz="14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9705" marR="0" indent="0" algn="ctr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28.0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.2023</a:t>
                      </a:r>
                      <a:endParaRPr lang="en-US" sz="14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9705" marR="0" indent="0" algn="ctr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28.0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.2023</a:t>
                      </a:r>
                      <a:endParaRPr lang="en-US" sz="14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3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Реализовано для </a:t>
                      </a:r>
                      <a:r>
                        <a:rPr lang="ru-RU" sz="1300" b="1" dirty="0" smtClean="0">
                          <a:solidFill>
                            <a:srgbClr val="F863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плательщиков</a:t>
                      </a:r>
                      <a:r>
                        <a:rPr lang="ru-RU" sz="13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уплачивающих страховые взносы и осуществляющие деятельность </a:t>
                      </a:r>
                      <a:r>
                        <a:rPr lang="ru-RU" sz="1300" b="1" dirty="0" smtClean="0">
                          <a:solidFill>
                            <a:srgbClr val="F863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 перечисленным </a:t>
                      </a:r>
                      <a:r>
                        <a:rPr lang="ru-RU" sz="1300" b="1" u="sng" dirty="0" smtClean="0">
                          <a:solidFill>
                            <a:srgbClr val="F863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ОКВЭД </a:t>
                      </a:r>
                      <a:r>
                        <a:rPr lang="ru-RU" sz="1300" b="1" dirty="0" smtClean="0">
                          <a:solidFill>
                            <a:srgbClr val="F863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(Производство, ЖКХ, торговля, строительство, здравоохранение)</a:t>
                      </a:r>
                      <a:r>
                        <a:rPr lang="ru-RU" sz="13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300" b="1" u="sng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распространяется </a:t>
                      </a:r>
                      <a:r>
                        <a:rPr lang="ru-RU" sz="13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организации, имеющие по состоянию на 01.04.2022г. Организационно- правовую форму  (бюджетные организации) по перечню согласно приложению №3 </a:t>
                      </a:r>
                    </a:p>
                  </a:txBody>
                  <a:tcPr marL="68580" marR="68580" marT="0" marB="0" anchor="ctr"/>
                </a:tc>
              </a:tr>
              <a:tr h="1211047"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страховые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взносы </a:t>
                      </a:r>
                      <a:r>
                        <a:rPr lang="ru-RU" sz="1200" b="1" baseline="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ИП</a:t>
                      </a:r>
                      <a:r>
                        <a:rPr lang="ru-RU" sz="1200" b="1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 2021 год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суммы дохода, превышающей 300000 рублей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29DDB"/>
                    </a:solidFill>
                  </a:tcPr>
                </a:tc>
                <a:tc>
                  <a:txBody>
                    <a:bodyPr/>
                    <a:lstStyle/>
                    <a:p>
                      <a:pPr marL="179705" marR="0" indent="0" algn="ctr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.2022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marR="0" indent="0" algn="ctr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endParaRPr lang="ru-RU" sz="14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9705" marR="0" indent="0" algn="ctr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03.07.2023</a:t>
                      </a:r>
                      <a:endParaRPr lang="ru-RU" sz="14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3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Реализовано </a:t>
                      </a:r>
                      <a:r>
                        <a:rPr lang="ru-RU" sz="1300" b="1" dirty="0" smtClean="0">
                          <a:solidFill>
                            <a:srgbClr val="F863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индивидуальных предпринимателей</a:t>
                      </a:r>
                      <a:r>
                        <a:rPr lang="ru-RU" sz="13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уплачивающих страховые взносы за 2021 год с суммы дохода, превышающей 300000 рублей и осуществляющие деятельность по  перечисленным </a:t>
                      </a:r>
                      <a:r>
                        <a:rPr lang="ru-RU" sz="1300" b="1" u="sng" dirty="0" smtClean="0">
                          <a:solidFill>
                            <a:srgbClr val="F863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ОКВЭД </a:t>
                      </a:r>
                      <a:r>
                        <a:rPr lang="ru-RU" sz="1300" b="1" dirty="0" smtClean="0">
                          <a:solidFill>
                            <a:srgbClr val="F863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(Торговля, производство)</a:t>
                      </a:r>
                      <a:endParaRPr lang="ru-RU" sz="1300" b="1" dirty="0">
                        <a:solidFill>
                          <a:srgbClr val="F86308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3270"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страховые взносы 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3 квартал  2022 </a:t>
                      </a:r>
                      <a:endParaRPr lang="ru-RU" sz="24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29DDB"/>
                    </a:solidFill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5.08.2022</a:t>
                      </a:r>
                      <a:endParaRPr lang="en-US" sz="14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9705" marR="0" indent="0" algn="ctr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.09.2022</a:t>
                      </a:r>
                      <a:endParaRPr lang="en-US" sz="14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9705" marR="0" indent="0" algn="ctr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7.10.2022</a:t>
                      </a:r>
                      <a:endParaRPr lang="en-US" sz="14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28.08.2023</a:t>
                      </a:r>
                      <a:endParaRPr lang="en-US" sz="14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9705" marR="0" indent="0" algn="ctr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28.09.2023</a:t>
                      </a:r>
                      <a:endParaRPr lang="en-US" sz="14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9705" marR="0" indent="0" algn="ctr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30.10.2023</a:t>
                      </a:r>
                      <a:endParaRPr lang="en-US" sz="14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3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Реализовано </a:t>
                      </a:r>
                      <a:r>
                        <a:rPr lang="ru-RU" sz="1300" b="1" dirty="0" smtClean="0">
                          <a:solidFill>
                            <a:srgbClr val="F863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плательщиков</a:t>
                      </a:r>
                      <a:r>
                        <a:rPr lang="ru-RU" sz="13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уплачивающих страховые взносы и осуществляющие деятельность по  перечисленным </a:t>
                      </a:r>
                      <a:r>
                        <a:rPr lang="ru-RU" sz="1300" b="1" u="sng" dirty="0" smtClean="0">
                          <a:solidFill>
                            <a:srgbClr val="F863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ОКВЭД </a:t>
                      </a:r>
                      <a:r>
                        <a:rPr lang="ru-RU" sz="1300" b="1" dirty="0" smtClean="0">
                          <a:solidFill>
                            <a:srgbClr val="F863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(Производство, строительство)</a:t>
                      </a:r>
                    </a:p>
                    <a:p>
                      <a:pPr marL="17970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300" b="1" u="sng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распространяется</a:t>
                      </a:r>
                      <a:r>
                        <a:rPr lang="ru-RU" sz="13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организации, имеющие по состоянию на 01.04.2022г. организационно-правовую форму  (бюджетные организации) по перечню согласно приложению №3</a:t>
                      </a:r>
                      <a:endParaRPr lang="ru-RU" sz="13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531728" y="5544065"/>
            <a:ext cx="660272" cy="131393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1531728" y="6333423"/>
            <a:ext cx="660272" cy="52457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668898" y="6383418"/>
            <a:ext cx="5231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</a:rPr>
              <a:t>14</a:t>
            </a:r>
            <a:endParaRPr lang="ru-RU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08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720082" y="0"/>
            <a:ext cx="11471918" cy="1194486"/>
          </a:xfrm>
          <a:prstGeom prst="roundRect">
            <a:avLst/>
          </a:prstGeom>
          <a:solidFill>
            <a:srgbClr val="F7F7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FEE6740-9B35-4802-970C-EE5893354E38}"/>
              </a:ext>
            </a:extLst>
          </p:cNvPr>
          <p:cNvSpPr txBox="1"/>
          <p:nvPr/>
        </p:nvSpPr>
        <p:spPr>
          <a:xfrm>
            <a:off x="1021493" y="254261"/>
            <a:ext cx="10165492" cy="110799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lvl="0" algn="ctr" defTabSz="1219170">
              <a:defRPr/>
            </a:pPr>
            <a:r>
              <a:rPr lang="ru-RU" sz="2400" b="1" dirty="0" smtClean="0">
                <a:solidFill>
                  <a:srgbClr val="003E9A"/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Мера по ПП РФ от </a:t>
            </a:r>
            <a:r>
              <a:rPr lang="ru-RU" sz="2400" b="1" dirty="0">
                <a:solidFill>
                  <a:srgbClr val="003E9A"/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29.04.2022 № </a:t>
            </a:r>
            <a:r>
              <a:rPr lang="ru-RU" sz="2400" b="1" dirty="0" smtClean="0">
                <a:solidFill>
                  <a:srgbClr val="003E9A"/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776 в 2022 году предоставлена налогоплательщикам соответствующих отраслей </a:t>
            </a:r>
          </a:p>
          <a:p>
            <a:pPr lvl="0" algn="ctr" defTabSz="1219170">
              <a:defRPr/>
            </a:pPr>
            <a:r>
              <a:rPr lang="ru-RU" sz="2400" b="1" dirty="0" smtClean="0">
                <a:solidFill>
                  <a:srgbClr val="003E9A"/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в </a:t>
            </a:r>
            <a:r>
              <a:rPr lang="ru-RU" sz="2400" b="1" dirty="0" err="1" smtClean="0">
                <a:solidFill>
                  <a:srgbClr val="003E9A"/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проактивном</a:t>
            </a:r>
            <a:r>
              <a:rPr lang="ru-RU" sz="2400" b="1" dirty="0" smtClean="0">
                <a:solidFill>
                  <a:srgbClr val="003E9A"/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 порядке.</a:t>
            </a:r>
            <a:endParaRPr lang="ru-RU" sz="2800" b="1" dirty="0">
              <a:solidFill>
                <a:srgbClr val="003E9A"/>
              </a:solidFill>
              <a:latin typeface="Palatino Linotype" panose="02040502050505030304" pitchFamily="18" charset="0"/>
              <a:ea typeface="Roboto" panose="02000000000000000000" pitchFamily="2" charset="0"/>
            </a:endParaRPr>
          </a:p>
        </p:txBody>
      </p:sp>
      <p:sp>
        <p:nvSpPr>
          <p:cNvPr id="44" name="Freeform 110">
            <a:extLst>
              <a:ext uri="{FF2B5EF4-FFF2-40B4-BE49-F238E27FC236}">
                <a16:creationId xmlns="" xmlns:a16="http://schemas.microsoft.com/office/drawing/2014/main" id="{E226B23A-58E8-4282-AD12-06B9D61B1A8D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62003" y="4114183"/>
            <a:ext cx="227605" cy="259862"/>
          </a:xfrm>
          <a:custGeom>
            <a:avLst/>
            <a:gdLst>
              <a:gd name="T0" fmla="*/ 39 w 156"/>
              <a:gd name="T1" fmla="*/ 0 h 178"/>
              <a:gd name="T2" fmla="*/ 39 w 156"/>
              <a:gd name="T3" fmla="*/ 36 h 178"/>
              <a:gd name="T4" fmla="*/ 0 w 156"/>
              <a:gd name="T5" fmla="*/ 36 h 178"/>
              <a:gd name="T6" fmla="*/ 0 w 156"/>
              <a:gd name="T7" fmla="*/ 178 h 178"/>
              <a:gd name="T8" fmla="*/ 156 w 156"/>
              <a:gd name="T9" fmla="*/ 178 h 178"/>
              <a:gd name="T10" fmla="*/ 156 w 156"/>
              <a:gd name="T11" fmla="*/ 0 h 178"/>
              <a:gd name="T12" fmla="*/ 39 w 156"/>
              <a:gd name="T13" fmla="*/ 0 h 178"/>
              <a:gd name="T14" fmla="*/ 26 w 156"/>
              <a:gd name="T15" fmla="*/ 55 h 178"/>
              <a:gd name="T16" fmla="*/ 95 w 156"/>
              <a:gd name="T17" fmla="*/ 55 h 178"/>
              <a:gd name="T18" fmla="*/ 95 w 156"/>
              <a:gd name="T19" fmla="*/ 68 h 178"/>
              <a:gd name="T20" fmla="*/ 26 w 156"/>
              <a:gd name="T21" fmla="*/ 68 h 178"/>
              <a:gd name="T22" fmla="*/ 26 w 156"/>
              <a:gd name="T23" fmla="*/ 55 h 178"/>
              <a:gd name="T24" fmla="*/ 26 w 156"/>
              <a:gd name="T25" fmla="*/ 85 h 178"/>
              <a:gd name="T26" fmla="*/ 48 w 156"/>
              <a:gd name="T27" fmla="*/ 85 h 178"/>
              <a:gd name="T28" fmla="*/ 48 w 156"/>
              <a:gd name="T29" fmla="*/ 99 h 178"/>
              <a:gd name="T30" fmla="*/ 26 w 156"/>
              <a:gd name="T31" fmla="*/ 99 h 178"/>
              <a:gd name="T32" fmla="*/ 26 w 156"/>
              <a:gd name="T33" fmla="*/ 85 h 178"/>
              <a:gd name="T34" fmla="*/ 76 w 156"/>
              <a:gd name="T35" fmla="*/ 131 h 178"/>
              <a:gd name="T36" fmla="*/ 26 w 156"/>
              <a:gd name="T37" fmla="*/ 131 h 178"/>
              <a:gd name="T38" fmla="*/ 26 w 156"/>
              <a:gd name="T39" fmla="*/ 117 h 178"/>
              <a:gd name="T40" fmla="*/ 76 w 156"/>
              <a:gd name="T41" fmla="*/ 117 h 178"/>
              <a:gd name="T42" fmla="*/ 76 w 156"/>
              <a:gd name="T43" fmla="*/ 131 h 178"/>
              <a:gd name="T44" fmla="*/ 109 w 156"/>
              <a:gd name="T45" fmla="*/ 131 h 178"/>
              <a:gd name="T46" fmla="*/ 88 w 156"/>
              <a:gd name="T47" fmla="*/ 131 h 178"/>
              <a:gd name="T48" fmla="*/ 88 w 156"/>
              <a:gd name="T49" fmla="*/ 117 h 178"/>
              <a:gd name="T50" fmla="*/ 109 w 156"/>
              <a:gd name="T51" fmla="*/ 117 h 178"/>
              <a:gd name="T52" fmla="*/ 109 w 156"/>
              <a:gd name="T53" fmla="*/ 131 h 178"/>
              <a:gd name="T54" fmla="*/ 109 w 156"/>
              <a:gd name="T55" fmla="*/ 99 h 178"/>
              <a:gd name="T56" fmla="*/ 59 w 156"/>
              <a:gd name="T57" fmla="*/ 99 h 178"/>
              <a:gd name="T58" fmla="*/ 59 w 156"/>
              <a:gd name="T59" fmla="*/ 85 h 178"/>
              <a:gd name="T60" fmla="*/ 109 w 156"/>
              <a:gd name="T61" fmla="*/ 85 h 178"/>
              <a:gd name="T62" fmla="*/ 109 w 156"/>
              <a:gd name="T63" fmla="*/ 99 h 178"/>
              <a:gd name="T64" fmla="*/ 135 w 156"/>
              <a:gd name="T65" fmla="*/ 99 h 178"/>
              <a:gd name="T66" fmla="*/ 122 w 156"/>
              <a:gd name="T67" fmla="*/ 99 h 178"/>
              <a:gd name="T68" fmla="*/ 122 w 156"/>
              <a:gd name="T69" fmla="*/ 85 h 178"/>
              <a:gd name="T70" fmla="*/ 135 w 156"/>
              <a:gd name="T71" fmla="*/ 85 h 178"/>
              <a:gd name="T72" fmla="*/ 135 w 156"/>
              <a:gd name="T73" fmla="*/ 99 h 178"/>
              <a:gd name="T74" fmla="*/ 135 w 156"/>
              <a:gd name="T75" fmla="*/ 68 h 178"/>
              <a:gd name="T76" fmla="*/ 105 w 156"/>
              <a:gd name="T77" fmla="*/ 68 h 178"/>
              <a:gd name="T78" fmla="*/ 105 w 156"/>
              <a:gd name="T79" fmla="*/ 55 h 178"/>
              <a:gd name="T80" fmla="*/ 135 w 156"/>
              <a:gd name="T81" fmla="*/ 55 h 178"/>
              <a:gd name="T82" fmla="*/ 135 w 156"/>
              <a:gd name="T83" fmla="*/ 68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56" h="178">
                <a:moveTo>
                  <a:pt x="39" y="0"/>
                </a:moveTo>
                <a:lnTo>
                  <a:pt x="39" y="36"/>
                </a:lnTo>
                <a:lnTo>
                  <a:pt x="0" y="36"/>
                </a:lnTo>
                <a:lnTo>
                  <a:pt x="0" y="178"/>
                </a:lnTo>
                <a:lnTo>
                  <a:pt x="156" y="178"/>
                </a:lnTo>
                <a:lnTo>
                  <a:pt x="156" y="0"/>
                </a:lnTo>
                <a:lnTo>
                  <a:pt x="39" y="0"/>
                </a:lnTo>
                <a:close/>
                <a:moveTo>
                  <a:pt x="26" y="55"/>
                </a:moveTo>
                <a:lnTo>
                  <a:pt x="95" y="55"/>
                </a:lnTo>
                <a:lnTo>
                  <a:pt x="95" y="68"/>
                </a:lnTo>
                <a:lnTo>
                  <a:pt x="26" y="68"/>
                </a:lnTo>
                <a:lnTo>
                  <a:pt x="26" y="55"/>
                </a:lnTo>
                <a:close/>
                <a:moveTo>
                  <a:pt x="26" y="85"/>
                </a:moveTo>
                <a:lnTo>
                  <a:pt x="48" y="85"/>
                </a:lnTo>
                <a:lnTo>
                  <a:pt x="48" y="99"/>
                </a:lnTo>
                <a:lnTo>
                  <a:pt x="26" y="99"/>
                </a:lnTo>
                <a:lnTo>
                  <a:pt x="26" y="85"/>
                </a:lnTo>
                <a:close/>
                <a:moveTo>
                  <a:pt x="76" y="131"/>
                </a:moveTo>
                <a:lnTo>
                  <a:pt x="26" y="131"/>
                </a:lnTo>
                <a:lnTo>
                  <a:pt x="26" y="117"/>
                </a:lnTo>
                <a:lnTo>
                  <a:pt x="76" y="117"/>
                </a:lnTo>
                <a:lnTo>
                  <a:pt x="76" y="131"/>
                </a:lnTo>
                <a:close/>
                <a:moveTo>
                  <a:pt x="109" y="131"/>
                </a:moveTo>
                <a:lnTo>
                  <a:pt x="88" y="131"/>
                </a:lnTo>
                <a:lnTo>
                  <a:pt x="88" y="117"/>
                </a:lnTo>
                <a:lnTo>
                  <a:pt x="109" y="117"/>
                </a:lnTo>
                <a:lnTo>
                  <a:pt x="109" y="131"/>
                </a:lnTo>
                <a:close/>
                <a:moveTo>
                  <a:pt x="109" y="99"/>
                </a:moveTo>
                <a:lnTo>
                  <a:pt x="59" y="99"/>
                </a:lnTo>
                <a:lnTo>
                  <a:pt x="59" y="85"/>
                </a:lnTo>
                <a:lnTo>
                  <a:pt x="109" y="85"/>
                </a:lnTo>
                <a:lnTo>
                  <a:pt x="109" y="99"/>
                </a:lnTo>
                <a:close/>
                <a:moveTo>
                  <a:pt x="135" y="99"/>
                </a:moveTo>
                <a:lnTo>
                  <a:pt x="122" y="99"/>
                </a:lnTo>
                <a:lnTo>
                  <a:pt x="122" y="85"/>
                </a:lnTo>
                <a:lnTo>
                  <a:pt x="135" y="85"/>
                </a:lnTo>
                <a:lnTo>
                  <a:pt x="135" y="99"/>
                </a:lnTo>
                <a:close/>
                <a:moveTo>
                  <a:pt x="135" y="68"/>
                </a:moveTo>
                <a:lnTo>
                  <a:pt x="105" y="68"/>
                </a:lnTo>
                <a:lnTo>
                  <a:pt x="105" y="55"/>
                </a:lnTo>
                <a:lnTo>
                  <a:pt x="135" y="55"/>
                </a:lnTo>
                <a:lnTo>
                  <a:pt x="135" y="6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sz="2100">
              <a:solidFill>
                <a:srgbClr val="0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531728" y="5544065"/>
            <a:ext cx="660272" cy="131393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1531728" y="6333423"/>
            <a:ext cx="660272" cy="52457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1668898" y="6383418"/>
            <a:ext cx="5231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</a:rPr>
              <a:t>15</a:t>
            </a:r>
            <a:endParaRPr lang="ru-RU" sz="2200" b="1" dirty="0">
              <a:solidFill>
                <a:schemeClr val="bg1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349247"/>
              </p:ext>
            </p:extLst>
          </p:nvPr>
        </p:nvGraphicFramePr>
        <p:xfrm>
          <a:off x="1625313" y="2020396"/>
          <a:ext cx="9312319" cy="352366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373428"/>
                <a:gridCol w="2184291"/>
                <a:gridCol w="1658399"/>
                <a:gridCol w="3096201"/>
              </a:tblGrid>
              <a:tr h="9924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Наименование пункта постановления </a:t>
                      </a:r>
                      <a:endParaRPr lang="ru-RU" sz="1400" b="1" i="0" u="none" strike="noStrike" dirty="0">
                        <a:solidFill>
                          <a:srgbClr val="003E9A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066" marR="6066" marT="606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Основные отрасли</a:t>
                      </a:r>
                      <a:endParaRPr lang="ru-RU" sz="1400" b="1" i="0" u="none" strike="noStrike" dirty="0">
                        <a:solidFill>
                          <a:srgbClr val="003E9A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066" marR="6066" marT="606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Перенесены сроки по ПП РФ № 776 от 29.04.2022</a:t>
                      </a:r>
                      <a:endParaRPr lang="ru-RU" sz="1400" b="1" i="0" u="none" strike="noStrike" dirty="0">
                        <a:solidFill>
                          <a:srgbClr val="003E9A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066" marR="6066" marT="606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1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кол-во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066" marR="6066" marT="60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сумма, тыс. руб.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066" marR="6066" marT="6066" marB="0" anchor="ctr"/>
                </a:tc>
              </a:tr>
              <a:tr h="6811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пункт 1 Постановления 776 -</a:t>
                      </a:r>
                      <a:br>
                        <a:rPr lang="ru-RU" sz="1200" b="1" u="none" strike="noStrike" dirty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200" b="1" u="none" strike="noStrike" dirty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СВ за апрель-июнь 2022 года </a:t>
                      </a:r>
                      <a:endParaRPr lang="ru-RU" sz="1200" b="1" i="0" u="none" strike="noStrike" dirty="0">
                        <a:solidFill>
                          <a:srgbClr val="003E9A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066" marR="6066" marT="60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Производство, ЖКХ, торговля, строительство, здравоохранение</a:t>
                      </a:r>
                      <a:endParaRPr lang="ru-RU" sz="1200" b="1" i="0" u="none" strike="noStrike" dirty="0">
                        <a:solidFill>
                          <a:srgbClr val="003E9A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066" marR="6066" marT="60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15 161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066" marR="6066" marT="60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2 592 281.02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066" marR="6066" marT="6066" marB="0" anchor="ctr"/>
                </a:tc>
              </a:tr>
              <a:tr h="5695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пункт 2 Постановления 776 - </a:t>
                      </a:r>
                      <a:br>
                        <a:rPr lang="ru-RU" sz="1200" b="1" u="none" strike="noStrike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200" b="1" u="none" strike="noStrike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СВ за июль - сентябрь 2022 года </a:t>
                      </a:r>
                      <a:endParaRPr lang="ru-RU" sz="1200" b="1" i="0" u="none" strike="noStrike">
                        <a:solidFill>
                          <a:srgbClr val="003E9A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066" marR="6066" marT="60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Производство, строительство</a:t>
                      </a:r>
                      <a:endParaRPr lang="ru-RU" sz="1200" b="1" i="0" u="none" strike="noStrike" dirty="0">
                        <a:solidFill>
                          <a:srgbClr val="003E9A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066" marR="6066" marT="60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5 609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066" marR="6066" marT="60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1 291 992.14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066" marR="6066" marT="6066" marB="0" anchor="ctr"/>
                </a:tc>
              </a:tr>
              <a:tr h="960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СВ ИП с суммы дохода, </a:t>
                      </a:r>
                      <a:br>
                        <a:rPr lang="ru-RU" sz="1200" b="1" u="none" strike="noStrike" dirty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200" b="1" u="none" strike="noStrike" dirty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превышающей 300 тыс. руб. за 2021 год</a:t>
                      </a:r>
                      <a:endParaRPr lang="ru-RU" sz="1200" b="1" i="0" u="none" strike="noStrike" dirty="0">
                        <a:solidFill>
                          <a:srgbClr val="003E9A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066" marR="6066" marT="60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Торговля, </a:t>
                      </a:r>
                      <a:r>
                        <a:rPr lang="ru-RU" sz="1200" b="1" u="none" strike="noStrike" dirty="0" smtClean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производство</a:t>
                      </a:r>
                      <a:endParaRPr lang="ru-RU" sz="1200" b="1" i="0" u="none" strike="noStrike" dirty="0">
                        <a:solidFill>
                          <a:srgbClr val="003E9A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066" marR="6066" marT="60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7 862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066" marR="6066" marT="60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304 281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066" marR="6066" marT="606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27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720082" y="0"/>
            <a:ext cx="11471918" cy="1194486"/>
          </a:xfrm>
          <a:prstGeom prst="roundRect">
            <a:avLst/>
          </a:prstGeom>
          <a:solidFill>
            <a:srgbClr val="F7F7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FEE6740-9B35-4802-970C-EE5893354E38}"/>
              </a:ext>
            </a:extLst>
          </p:cNvPr>
          <p:cNvSpPr txBox="1"/>
          <p:nvPr/>
        </p:nvSpPr>
        <p:spPr>
          <a:xfrm>
            <a:off x="889608" y="271156"/>
            <a:ext cx="10165492" cy="92333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lvl="0" algn="ctr" defTabSz="1219170">
              <a:defRPr/>
            </a:pPr>
            <a:r>
              <a:rPr lang="ru-RU" sz="2000" b="1" dirty="0" smtClean="0">
                <a:solidFill>
                  <a:srgbClr val="003E9A"/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Предоставление </a:t>
            </a:r>
            <a:r>
              <a:rPr lang="ru-RU" sz="2000" b="1" dirty="0">
                <a:solidFill>
                  <a:srgbClr val="003E9A"/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рассрочки по Постановлению Правительства Российской </a:t>
            </a:r>
            <a:r>
              <a:rPr lang="ru-RU" sz="2000" b="1" dirty="0" smtClean="0">
                <a:solidFill>
                  <a:srgbClr val="003E9A"/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Федерации </a:t>
            </a:r>
            <a:r>
              <a:rPr lang="ru-RU" sz="2000" b="1" dirty="0">
                <a:solidFill>
                  <a:srgbClr val="003E9A"/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№28 от </a:t>
            </a:r>
            <a:r>
              <a:rPr lang="ru-RU" sz="2000" b="1" dirty="0" smtClean="0">
                <a:solidFill>
                  <a:srgbClr val="003E9A"/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17.01.2023 </a:t>
            </a:r>
            <a:r>
              <a:rPr lang="ru-RU" sz="2000" b="1" dirty="0">
                <a:solidFill>
                  <a:srgbClr val="003E9A"/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года «О внесении изменений в </a:t>
            </a:r>
            <a:r>
              <a:rPr lang="ru-RU" sz="2000" b="1" dirty="0" smtClean="0">
                <a:solidFill>
                  <a:srgbClr val="003E9A"/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Постановление </a:t>
            </a:r>
            <a:r>
              <a:rPr lang="ru-RU" sz="2000" b="1" dirty="0">
                <a:solidFill>
                  <a:srgbClr val="003E9A"/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Правительства </a:t>
            </a:r>
            <a:r>
              <a:rPr lang="ru-RU" sz="2000" b="1" dirty="0" smtClean="0">
                <a:solidFill>
                  <a:srgbClr val="003E9A"/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РФ от </a:t>
            </a:r>
            <a:r>
              <a:rPr lang="ru-RU" sz="2000" b="1" dirty="0">
                <a:solidFill>
                  <a:srgbClr val="003E9A"/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29.04.2022 № </a:t>
            </a:r>
            <a:r>
              <a:rPr lang="ru-RU" sz="2000" b="1" dirty="0" smtClean="0">
                <a:solidFill>
                  <a:srgbClr val="003E9A"/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776»</a:t>
            </a:r>
            <a:endParaRPr lang="ru-RU" sz="2400" b="1" dirty="0">
              <a:solidFill>
                <a:srgbClr val="003E9A"/>
              </a:solidFill>
              <a:latin typeface="Palatino Linotype" panose="02040502050505030304" pitchFamily="18" charset="0"/>
              <a:ea typeface="Roboto" panose="02000000000000000000" pitchFamily="2" charset="0"/>
            </a:endParaRPr>
          </a:p>
        </p:txBody>
      </p:sp>
      <p:sp>
        <p:nvSpPr>
          <p:cNvPr id="44" name="Freeform 110">
            <a:extLst>
              <a:ext uri="{FF2B5EF4-FFF2-40B4-BE49-F238E27FC236}">
                <a16:creationId xmlns="" xmlns:a16="http://schemas.microsoft.com/office/drawing/2014/main" id="{E226B23A-58E8-4282-AD12-06B9D61B1A8D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62003" y="4114183"/>
            <a:ext cx="227605" cy="259862"/>
          </a:xfrm>
          <a:custGeom>
            <a:avLst/>
            <a:gdLst>
              <a:gd name="T0" fmla="*/ 39 w 156"/>
              <a:gd name="T1" fmla="*/ 0 h 178"/>
              <a:gd name="T2" fmla="*/ 39 w 156"/>
              <a:gd name="T3" fmla="*/ 36 h 178"/>
              <a:gd name="T4" fmla="*/ 0 w 156"/>
              <a:gd name="T5" fmla="*/ 36 h 178"/>
              <a:gd name="T6" fmla="*/ 0 w 156"/>
              <a:gd name="T7" fmla="*/ 178 h 178"/>
              <a:gd name="T8" fmla="*/ 156 w 156"/>
              <a:gd name="T9" fmla="*/ 178 h 178"/>
              <a:gd name="T10" fmla="*/ 156 w 156"/>
              <a:gd name="T11" fmla="*/ 0 h 178"/>
              <a:gd name="T12" fmla="*/ 39 w 156"/>
              <a:gd name="T13" fmla="*/ 0 h 178"/>
              <a:gd name="T14" fmla="*/ 26 w 156"/>
              <a:gd name="T15" fmla="*/ 55 h 178"/>
              <a:gd name="T16" fmla="*/ 95 w 156"/>
              <a:gd name="T17" fmla="*/ 55 h 178"/>
              <a:gd name="T18" fmla="*/ 95 w 156"/>
              <a:gd name="T19" fmla="*/ 68 h 178"/>
              <a:gd name="T20" fmla="*/ 26 w 156"/>
              <a:gd name="T21" fmla="*/ 68 h 178"/>
              <a:gd name="T22" fmla="*/ 26 w 156"/>
              <a:gd name="T23" fmla="*/ 55 h 178"/>
              <a:gd name="T24" fmla="*/ 26 w 156"/>
              <a:gd name="T25" fmla="*/ 85 h 178"/>
              <a:gd name="T26" fmla="*/ 48 w 156"/>
              <a:gd name="T27" fmla="*/ 85 h 178"/>
              <a:gd name="T28" fmla="*/ 48 w 156"/>
              <a:gd name="T29" fmla="*/ 99 h 178"/>
              <a:gd name="T30" fmla="*/ 26 w 156"/>
              <a:gd name="T31" fmla="*/ 99 h 178"/>
              <a:gd name="T32" fmla="*/ 26 w 156"/>
              <a:gd name="T33" fmla="*/ 85 h 178"/>
              <a:gd name="T34" fmla="*/ 76 w 156"/>
              <a:gd name="T35" fmla="*/ 131 h 178"/>
              <a:gd name="T36" fmla="*/ 26 w 156"/>
              <a:gd name="T37" fmla="*/ 131 h 178"/>
              <a:gd name="T38" fmla="*/ 26 w 156"/>
              <a:gd name="T39" fmla="*/ 117 h 178"/>
              <a:gd name="T40" fmla="*/ 76 w 156"/>
              <a:gd name="T41" fmla="*/ 117 h 178"/>
              <a:gd name="T42" fmla="*/ 76 w 156"/>
              <a:gd name="T43" fmla="*/ 131 h 178"/>
              <a:gd name="T44" fmla="*/ 109 w 156"/>
              <a:gd name="T45" fmla="*/ 131 h 178"/>
              <a:gd name="T46" fmla="*/ 88 w 156"/>
              <a:gd name="T47" fmla="*/ 131 h 178"/>
              <a:gd name="T48" fmla="*/ 88 w 156"/>
              <a:gd name="T49" fmla="*/ 117 h 178"/>
              <a:gd name="T50" fmla="*/ 109 w 156"/>
              <a:gd name="T51" fmla="*/ 117 h 178"/>
              <a:gd name="T52" fmla="*/ 109 w 156"/>
              <a:gd name="T53" fmla="*/ 131 h 178"/>
              <a:gd name="T54" fmla="*/ 109 w 156"/>
              <a:gd name="T55" fmla="*/ 99 h 178"/>
              <a:gd name="T56" fmla="*/ 59 w 156"/>
              <a:gd name="T57" fmla="*/ 99 h 178"/>
              <a:gd name="T58" fmla="*/ 59 w 156"/>
              <a:gd name="T59" fmla="*/ 85 h 178"/>
              <a:gd name="T60" fmla="*/ 109 w 156"/>
              <a:gd name="T61" fmla="*/ 85 h 178"/>
              <a:gd name="T62" fmla="*/ 109 w 156"/>
              <a:gd name="T63" fmla="*/ 99 h 178"/>
              <a:gd name="T64" fmla="*/ 135 w 156"/>
              <a:gd name="T65" fmla="*/ 99 h 178"/>
              <a:gd name="T66" fmla="*/ 122 w 156"/>
              <a:gd name="T67" fmla="*/ 99 h 178"/>
              <a:gd name="T68" fmla="*/ 122 w 156"/>
              <a:gd name="T69" fmla="*/ 85 h 178"/>
              <a:gd name="T70" fmla="*/ 135 w 156"/>
              <a:gd name="T71" fmla="*/ 85 h 178"/>
              <a:gd name="T72" fmla="*/ 135 w 156"/>
              <a:gd name="T73" fmla="*/ 99 h 178"/>
              <a:gd name="T74" fmla="*/ 135 w 156"/>
              <a:gd name="T75" fmla="*/ 68 h 178"/>
              <a:gd name="T76" fmla="*/ 105 w 156"/>
              <a:gd name="T77" fmla="*/ 68 h 178"/>
              <a:gd name="T78" fmla="*/ 105 w 156"/>
              <a:gd name="T79" fmla="*/ 55 h 178"/>
              <a:gd name="T80" fmla="*/ 135 w 156"/>
              <a:gd name="T81" fmla="*/ 55 h 178"/>
              <a:gd name="T82" fmla="*/ 135 w 156"/>
              <a:gd name="T83" fmla="*/ 68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56" h="178">
                <a:moveTo>
                  <a:pt x="39" y="0"/>
                </a:moveTo>
                <a:lnTo>
                  <a:pt x="39" y="36"/>
                </a:lnTo>
                <a:lnTo>
                  <a:pt x="0" y="36"/>
                </a:lnTo>
                <a:lnTo>
                  <a:pt x="0" y="178"/>
                </a:lnTo>
                <a:lnTo>
                  <a:pt x="156" y="178"/>
                </a:lnTo>
                <a:lnTo>
                  <a:pt x="156" y="0"/>
                </a:lnTo>
                <a:lnTo>
                  <a:pt x="39" y="0"/>
                </a:lnTo>
                <a:close/>
                <a:moveTo>
                  <a:pt x="26" y="55"/>
                </a:moveTo>
                <a:lnTo>
                  <a:pt x="95" y="55"/>
                </a:lnTo>
                <a:lnTo>
                  <a:pt x="95" y="68"/>
                </a:lnTo>
                <a:lnTo>
                  <a:pt x="26" y="68"/>
                </a:lnTo>
                <a:lnTo>
                  <a:pt x="26" y="55"/>
                </a:lnTo>
                <a:close/>
                <a:moveTo>
                  <a:pt x="26" y="85"/>
                </a:moveTo>
                <a:lnTo>
                  <a:pt x="48" y="85"/>
                </a:lnTo>
                <a:lnTo>
                  <a:pt x="48" y="99"/>
                </a:lnTo>
                <a:lnTo>
                  <a:pt x="26" y="99"/>
                </a:lnTo>
                <a:lnTo>
                  <a:pt x="26" y="85"/>
                </a:lnTo>
                <a:close/>
                <a:moveTo>
                  <a:pt x="76" y="131"/>
                </a:moveTo>
                <a:lnTo>
                  <a:pt x="26" y="131"/>
                </a:lnTo>
                <a:lnTo>
                  <a:pt x="26" y="117"/>
                </a:lnTo>
                <a:lnTo>
                  <a:pt x="76" y="117"/>
                </a:lnTo>
                <a:lnTo>
                  <a:pt x="76" y="131"/>
                </a:lnTo>
                <a:close/>
                <a:moveTo>
                  <a:pt x="109" y="131"/>
                </a:moveTo>
                <a:lnTo>
                  <a:pt x="88" y="131"/>
                </a:lnTo>
                <a:lnTo>
                  <a:pt x="88" y="117"/>
                </a:lnTo>
                <a:lnTo>
                  <a:pt x="109" y="117"/>
                </a:lnTo>
                <a:lnTo>
                  <a:pt x="109" y="131"/>
                </a:lnTo>
                <a:close/>
                <a:moveTo>
                  <a:pt x="109" y="99"/>
                </a:moveTo>
                <a:lnTo>
                  <a:pt x="59" y="99"/>
                </a:lnTo>
                <a:lnTo>
                  <a:pt x="59" y="85"/>
                </a:lnTo>
                <a:lnTo>
                  <a:pt x="109" y="85"/>
                </a:lnTo>
                <a:lnTo>
                  <a:pt x="109" y="99"/>
                </a:lnTo>
                <a:close/>
                <a:moveTo>
                  <a:pt x="135" y="99"/>
                </a:moveTo>
                <a:lnTo>
                  <a:pt x="122" y="99"/>
                </a:lnTo>
                <a:lnTo>
                  <a:pt x="122" y="85"/>
                </a:lnTo>
                <a:lnTo>
                  <a:pt x="135" y="85"/>
                </a:lnTo>
                <a:lnTo>
                  <a:pt x="135" y="99"/>
                </a:lnTo>
                <a:close/>
                <a:moveTo>
                  <a:pt x="135" y="68"/>
                </a:moveTo>
                <a:lnTo>
                  <a:pt x="105" y="68"/>
                </a:lnTo>
                <a:lnTo>
                  <a:pt x="105" y="55"/>
                </a:lnTo>
                <a:lnTo>
                  <a:pt x="135" y="55"/>
                </a:lnTo>
                <a:lnTo>
                  <a:pt x="135" y="6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sz="2100">
              <a:solidFill>
                <a:srgbClr val="0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531728" y="5544065"/>
            <a:ext cx="660272" cy="131393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1531728" y="6333423"/>
            <a:ext cx="660272" cy="52457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1668898" y="6383418"/>
            <a:ext cx="523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</a:rPr>
              <a:t>16</a:t>
            </a:r>
          </a:p>
          <a:p>
            <a:pPr algn="ctr"/>
            <a:endParaRPr lang="ru-RU" sz="2200" b="1" dirty="0">
              <a:solidFill>
                <a:schemeClr val="bg1"/>
              </a:solidFill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778" y="1268868"/>
            <a:ext cx="10129565" cy="53268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899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720082" y="0"/>
            <a:ext cx="11471918" cy="1194486"/>
          </a:xfrm>
          <a:prstGeom prst="roundRect">
            <a:avLst/>
          </a:prstGeom>
          <a:solidFill>
            <a:srgbClr val="F7F7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FEE6740-9B35-4802-970C-EE5893354E38}"/>
              </a:ext>
            </a:extLst>
          </p:cNvPr>
          <p:cNvSpPr txBox="1"/>
          <p:nvPr/>
        </p:nvSpPr>
        <p:spPr>
          <a:xfrm>
            <a:off x="889608" y="181744"/>
            <a:ext cx="10165492" cy="83099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lvl="0" algn="ctr" defTabSz="1219170">
              <a:defRPr/>
            </a:pPr>
            <a:r>
              <a:rPr lang="ru-RU" b="1" dirty="0" smtClean="0">
                <a:solidFill>
                  <a:srgbClr val="003E9A"/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Предоставление </a:t>
            </a:r>
            <a:r>
              <a:rPr lang="ru-RU" b="1" dirty="0">
                <a:solidFill>
                  <a:srgbClr val="003E9A"/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рассрочки по Постановлению Правительства Российской </a:t>
            </a:r>
            <a:r>
              <a:rPr lang="ru-RU" b="1" dirty="0" smtClean="0">
                <a:solidFill>
                  <a:srgbClr val="003E9A"/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Федерации </a:t>
            </a:r>
            <a:r>
              <a:rPr lang="ru-RU" b="1" dirty="0">
                <a:solidFill>
                  <a:srgbClr val="003E9A"/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№28 от </a:t>
            </a:r>
            <a:r>
              <a:rPr lang="ru-RU" b="1" dirty="0" smtClean="0">
                <a:solidFill>
                  <a:srgbClr val="003E9A"/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17.01.2023 </a:t>
            </a:r>
            <a:r>
              <a:rPr lang="ru-RU" b="1" dirty="0">
                <a:solidFill>
                  <a:srgbClr val="003E9A"/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года «О внесении изменений в </a:t>
            </a:r>
            <a:r>
              <a:rPr lang="ru-RU" b="1" dirty="0" smtClean="0">
                <a:solidFill>
                  <a:srgbClr val="003E9A"/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Постановление </a:t>
            </a:r>
            <a:r>
              <a:rPr lang="ru-RU" b="1" dirty="0">
                <a:solidFill>
                  <a:srgbClr val="003E9A"/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Правительства </a:t>
            </a:r>
            <a:r>
              <a:rPr lang="ru-RU" b="1" dirty="0" smtClean="0">
                <a:solidFill>
                  <a:srgbClr val="003E9A"/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РФ от </a:t>
            </a:r>
            <a:r>
              <a:rPr lang="ru-RU" b="1" dirty="0">
                <a:solidFill>
                  <a:srgbClr val="003E9A"/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29.04.2022 № </a:t>
            </a:r>
            <a:r>
              <a:rPr lang="ru-RU" b="1" dirty="0" smtClean="0">
                <a:solidFill>
                  <a:srgbClr val="003E9A"/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776»</a:t>
            </a:r>
            <a:endParaRPr lang="ru-RU" sz="2000" b="1" dirty="0">
              <a:solidFill>
                <a:srgbClr val="003E9A"/>
              </a:solidFill>
              <a:latin typeface="Palatino Linotype" panose="02040502050505030304" pitchFamily="18" charset="0"/>
              <a:ea typeface="Roboto" panose="02000000000000000000" pitchFamily="2" charset="0"/>
            </a:endParaRPr>
          </a:p>
        </p:txBody>
      </p:sp>
      <p:sp>
        <p:nvSpPr>
          <p:cNvPr id="44" name="Freeform 110">
            <a:extLst>
              <a:ext uri="{FF2B5EF4-FFF2-40B4-BE49-F238E27FC236}">
                <a16:creationId xmlns="" xmlns:a16="http://schemas.microsoft.com/office/drawing/2014/main" id="{E226B23A-58E8-4282-AD12-06B9D61B1A8D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62003" y="4114183"/>
            <a:ext cx="227605" cy="259862"/>
          </a:xfrm>
          <a:custGeom>
            <a:avLst/>
            <a:gdLst>
              <a:gd name="T0" fmla="*/ 39 w 156"/>
              <a:gd name="T1" fmla="*/ 0 h 178"/>
              <a:gd name="T2" fmla="*/ 39 w 156"/>
              <a:gd name="T3" fmla="*/ 36 h 178"/>
              <a:gd name="T4" fmla="*/ 0 w 156"/>
              <a:gd name="T5" fmla="*/ 36 h 178"/>
              <a:gd name="T6" fmla="*/ 0 w 156"/>
              <a:gd name="T7" fmla="*/ 178 h 178"/>
              <a:gd name="T8" fmla="*/ 156 w 156"/>
              <a:gd name="T9" fmla="*/ 178 h 178"/>
              <a:gd name="T10" fmla="*/ 156 w 156"/>
              <a:gd name="T11" fmla="*/ 0 h 178"/>
              <a:gd name="T12" fmla="*/ 39 w 156"/>
              <a:gd name="T13" fmla="*/ 0 h 178"/>
              <a:gd name="T14" fmla="*/ 26 w 156"/>
              <a:gd name="T15" fmla="*/ 55 h 178"/>
              <a:gd name="T16" fmla="*/ 95 w 156"/>
              <a:gd name="T17" fmla="*/ 55 h 178"/>
              <a:gd name="T18" fmla="*/ 95 w 156"/>
              <a:gd name="T19" fmla="*/ 68 h 178"/>
              <a:gd name="T20" fmla="*/ 26 w 156"/>
              <a:gd name="T21" fmla="*/ 68 h 178"/>
              <a:gd name="T22" fmla="*/ 26 w 156"/>
              <a:gd name="T23" fmla="*/ 55 h 178"/>
              <a:gd name="T24" fmla="*/ 26 w 156"/>
              <a:gd name="T25" fmla="*/ 85 h 178"/>
              <a:gd name="T26" fmla="*/ 48 w 156"/>
              <a:gd name="T27" fmla="*/ 85 h 178"/>
              <a:gd name="T28" fmla="*/ 48 w 156"/>
              <a:gd name="T29" fmla="*/ 99 h 178"/>
              <a:gd name="T30" fmla="*/ 26 w 156"/>
              <a:gd name="T31" fmla="*/ 99 h 178"/>
              <a:gd name="T32" fmla="*/ 26 w 156"/>
              <a:gd name="T33" fmla="*/ 85 h 178"/>
              <a:gd name="T34" fmla="*/ 76 w 156"/>
              <a:gd name="T35" fmla="*/ 131 h 178"/>
              <a:gd name="T36" fmla="*/ 26 w 156"/>
              <a:gd name="T37" fmla="*/ 131 h 178"/>
              <a:gd name="T38" fmla="*/ 26 w 156"/>
              <a:gd name="T39" fmla="*/ 117 h 178"/>
              <a:gd name="T40" fmla="*/ 76 w 156"/>
              <a:gd name="T41" fmla="*/ 117 h 178"/>
              <a:gd name="T42" fmla="*/ 76 w 156"/>
              <a:gd name="T43" fmla="*/ 131 h 178"/>
              <a:gd name="T44" fmla="*/ 109 w 156"/>
              <a:gd name="T45" fmla="*/ 131 h 178"/>
              <a:gd name="T46" fmla="*/ 88 w 156"/>
              <a:gd name="T47" fmla="*/ 131 h 178"/>
              <a:gd name="T48" fmla="*/ 88 w 156"/>
              <a:gd name="T49" fmla="*/ 117 h 178"/>
              <a:gd name="T50" fmla="*/ 109 w 156"/>
              <a:gd name="T51" fmla="*/ 117 h 178"/>
              <a:gd name="T52" fmla="*/ 109 w 156"/>
              <a:gd name="T53" fmla="*/ 131 h 178"/>
              <a:gd name="T54" fmla="*/ 109 w 156"/>
              <a:gd name="T55" fmla="*/ 99 h 178"/>
              <a:gd name="T56" fmla="*/ 59 w 156"/>
              <a:gd name="T57" fmla="*/ 99 h 178"/>
              <a:gd name="T58" fmla="*/ 59 w 156"/>
              <a:gd name="T59" fmla="*/ 85 h 178"/>
              <a:gd name="T60" fmla="*/ 109 w 156"/>
              <a:gd name="T61" fmla="*/ 85 h 178"/>
              <a:gd name="T62" fmla="*/ 109 w 156"/>
              <a:gd name="T63" fmla="*/ 99 h 178"/>
              <a:gd name="T64" fmla="*/ 135 w 156"/>
              <a:gd name="T65" fmla="*/ 99 h 178"/>
              <a:gd name="T66" fmla="*/ 122 w 156"/>
              <a:gd name="T67" fmla="*/ 99 h 178"/>
              <a:gd name="T68" fmla="*/ 122 w 156"/>
              <a:gd name="T69" fmla="*/ 85 h 178"/>
              <a:gd name="T70" fmla="*/ 135 w 156"/>
              <a:gd name="T71" fmla="*/ 85 h 178"/>
              <a:gd name="T72" fmla="*/ 135 w 156"/>
              <a:gd name="T73" fmla="*/ 99 h 178"/>
              <a:gd name="T74" fmla="*/ 135 w 156"/>
              <a:gd name="T75" fmla="*/ 68 h 178"/>
              <a:gd name="T76" fmla="*/ 105 w 156"/>
              <a:gd name="T77" fmla="*/ 68 h 178"/>
              <a:gd name="T78" fmla="*/ 105 w 156"/>
              <a:gd name="T79" fmla="*/ 55 h 178"/>
              <a:gd name="T80" fmla="*/ 135 w 156"/>
              <a:gd name="T81" fmla="*/ 55 h 178"/>
              <a:gd name="T82" fmla="*/ 135 w 156"/>
              <a:gd name="T83" fmla="*/ 68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56" h="178">
                <a:moveTo>
                  <a:pt x="39" y="0"/>
                </a:moveTo>
                <a:lnTo>
                  <a:pt x="39" y="36"/>
                </a:lnTo>
                <a:lnTo>
                  <a:pt x="0" y="36"/>
                </a:lnTo>
                <a:lnTo>
                  <a:pt x="0" y="178"/>
                </a:lnTo>
                <a:lnTo>
                  <a:pt x="156" y="178"/>
                </a:lnTo>
                <a:lnTo>
                  <a:pt x="156" y="0"/>
                </a:lnTo>
                <a:lnTo>
                  <a:pt x="39" y="0"/>
                </a:lnTo>
                <a:close/>
                <a:moveTo>
                  <a:pt x="26" y="55"/>
                </a:moveTo>
                <a:lnTo>
                  <a:pt x="95" y="55"/>
                </a:lnTo>
                <a:lnTo>
                  <a:pt x="95" y="68"/>
                </a:lnTo>
                <a:lnTo>
                  <a:pt x="26" y="68"/>
                </a:lnTo>
                <a:lnTo>
                  <a:pt x="26" y="55"/>
                </a:lnTo>
                <a:close/>
                <a:moveTo>
                  <a:pt x="26" y="85"/>
                </a:moveTo>
                <a:lnTo>
                  <a:pt x="48" y="85"/>
                </a:lnTo>
                <a:lnTo>
                  <a:pt x="48" y="99"/>
                </a:lnTo>
                <a:lnTo>
                  <a:pt x="26" y="99"/>
                </a:lnTo>
                <a:lnTo>
                  <a:pt x="26" y="85"/>
                </a:lnTo>
                <a:close/>
                <a:moveTo>
                  <a:pt x="76" y="131"/>
                </a:moveTo>
                <a:lnTo>
                  <a:pt x="26" y="131"/>
                </a:lnTo>
                <a:lnTo>
                  <a:pt x="26" y="117"/>
                </a:lnTo>
                <a:lnTo>
                  <a:pt x="76" y="117"/>
                </a:lnTo>
                <a:lnTo>
                  <a:pt x="76" y="131"/>
                </a:lnTo>
                <a:close/>
                <a:moveTo>
                  <a:pt x="109" y="131"/>
                </a:moveTo>
                <a:lnTo>
                  <a:pt x="88" y="131"/>
                </a:lnTo>
                <a:lnTo>
                  <a:pt x="88" y="117"/>
                </a:lnTo>
                <a:lnTo>
                  <a:pt x="109" y="117"/>
                </a:lnTo>
                <a:lnTo>
                  <a:pt x="109" y="131"/>
                </a:lnTo>
                <a:close/>
                <a:moveTo>
                  <a:pt x="109" y="99"/>
                </a:moveTo>
                <a:lnTo>
                  <a:pt x="59" y="99"/>
                </a:lnTo>
                <a:lnTo>
                  <a:pt x="59" y="85"/>
                </a:lnTo>
                <a:lnTo>
                  <a:pt x="109" y="85"/>
                </a:lnTo>
                <a:lnTo>
                  <a:pt x="109" y="99"/>
                </a:lnTo>
                <a:close/>
                <a:moveTo>
                  <a:pt x="135" y="99"/>
                </a:moveTo>
                <a:lnTo>
                  <a:pt x="122" y="99"/>
                </a:lnTo>
                <a:lnTo>
                  <a:pt x="122" y="85"/>
                </a:lnTo>
                <a:lnTo>
                  <a:pt x="135" y="85"/>
                </a:lnTo>
                <a:lnTo>
                  <a:pt x="135" y="99"/>
                </a:lnTo>
                <a:close/>
                <a:moveTo>
                  <a:pt x="135" y="68"/>
                </a:moveTo>
                <a:lnTo>
                  <a:pt x="105" y="68"/>
                </a:lnTo>
                <a:lnTo>
                  <a:pt x="105" y="55"/>
                </a:lnTo>
                <a:lnTo>
                  <a:pt x="135" y="55"/>
                </a:lnTo>
                <a:lnTo>
                  <a:pt x="135" y="6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sz="2100">
              <a:solidFill>
                <a:srgbClr val="000000"/>
              </a:solidFill>
            </a:endParaRPr>
          </a:p>
        </p:txBody>
      </p:sp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6893536"/>
              </p:ext>
            </p:extLst>
          </p:nvPr>
        </p:nvGraphicFramePr>
        <p:xfrm>
          <a:off x="523103" y="1194486"/>
          <a:ext cx="11145795" cy="33971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958320"/>
                <a:gridCol w="7187475"/>
              </a:tblGrid>
              <a:tr h="51143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1.</a:t>
                      </a:r>
                      <a:r>
                        <a:rPr lang="ru-RU" sz="1300" dirty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 Рассрочка предоставляется уполномоченными органами по заявлению заинтересованного лица </a:t>
                      </a:r>
                      <a:endParaRPr lang="ru-RU" sz="1300" dirty="0">
                        <a:solidFill>
                          <a:srgbClr val="003E9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Arial Narrow" panose="020B0606020202030204" pitchFamily="34" charset="0"/>
                        </a:rPr>
                        <a:t>- </a:t>
                      </a:r>
                      <a:r>
                        <a:rPr lang="ru-RU" sz="1300" b="1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сумма </a:t>
                      </a: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≤ 10 млн. руб. </a:t>
                      </a:r>
                      <a:r>
                        <a:rPr lang="ru-RU" sz="1300" dirty="0" smtClean="0">
                          <a:effectLst/>
                          <a:latin typeface="Arial Narrow" panose="020B0606020202030204" pitchFamily="34" charset="0"/>
                        </a:rPr>
                        <a:t>- </a:t>
                      </a:r>
                      <a:r>
                        <a:rPr lang="ru-RU" sz="1300" dirty="0" smtClean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УФНС </a:t>
                      </a:r>
                      <a:r>
                        <a:rPr lang="ru-RU" sz="1300" dirty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России по Республике </a:t>
                      </a:r>
                      <a:r>
                        <a:rPr lang="ru-RU" sz="1300" dirty="0" smtClean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Бурятия; </a:t>
                      </a:r>
                      <a:r>
                        <a:rPr lang="ru-RU" sz="1300" dirty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/>
                      </a:r>
                      <a:br>
                        <a:rPr lang="ru-RU" sz="1300" dirty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300" dirty="0" smtClean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-          </a:t>
                      </a:r>
                      <a:r>
                        <a:rPr lang="ru-RU" sz="1300" b="1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сумма &gt; 10 млн. руб. </a:t>
                      </a:r>
                      <a:r>
                        <a:rPr lang="ru-RU" sz="1300" dirty="0" smtClean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             -           МИ </a:t>
                      </a:r>
                      <a:r>
                        <a:rPr lang="ru-RU" sz="1300" dirty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ФНС России по управлению долгом </a:t>
                      </a:r>
                      <a:endParaRPr lang="ru-RU" sz="1300" dirty="0">
                        <a:solidFill>
                          <a:srgbClr val="003E9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004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2.</a:t>
                      </a:r>
                      <a:r>
                        <a:rPr lang="ru-RU" sz="1300" dirty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300" b="1" dirty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Сроки </a:t>
                      </a:r>
                      <a:r>
                        <a:rPr lang="ru-RU" sz="1300" b="1" dirty="0" smtClean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подачи заявлений</a:t>
                      </a:r>
                      <a:endParaRPr lang="ru-RU" sz="1300" b="1" dirty="0">
                        <a:solidFill>
                          <a:srgbClr val="003E9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64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    - по СВ за апрель-сентябрь 2022 года </a:t>
                      </a:r>
                      <a:endParaRPr lang="ru-RU" sz="1300" dirty="0">
                        <a:solidFill>
                          <a:srgbClr val="003E9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F86308"/>
                          </a:solidFill>
                          <a:effectLst/>
                          <a:latin typeface="Arial Narrow" panose="020B0606020202030204" pitchFamily="34" charset="0"/>
                        </a:rPr>
                        <a:t>С 1 марта до </a:t>
                      </a:r>
                      <a:r>
                        <a:rPr lang="ru-RU" sz="1300" dirty="0">
                          <a:solidFill>
                            <a:srgbClr val="F86308"/>
                          </a:solidFill>
                          <a:effectLst/>
                          <a:latin typeface="Arial Narrow" panose="020B0606020202030204" pitchFamily="34" charset="0"/>
                        </a:rPr>
                        <a:t>28 апреля 2023 года </a:t>
                      </a:r>
                      <a:endParaRPr lang="ru-RU" sz="1300" dirty="0">
                        <a:solidFill>
                          <a:srgbClr val="F86308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63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    - по СВ ИП с суммы дохода, </a:t>
                      </a:r>
                      <a:br>
                        <a:rPr lang="ru-RU" sz="1300" dirty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300" dirty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превышающей 300 тыс. руб. за 2021 год</a:t>
                      </a:r>
                      <a:endParaRPr lang="ru-RU" sz="1300" dirty="0">
                        <a:solidFill>
                          <a:srgbClr val="003E9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86308"/>
                          </a:solidFill>
                          <a:effectLst/>
                          <a:latin typeface="Arial Narrow" panose="020B0606020202030204" pitchFamily="34" charset="0"/>
                        </a:rPr>
                        <a:t>до 1 июня 2023 года</a:t>
                      </a:r>
                      <a:endParaRPr lang="ru-RU" sz="1300" dirty="0">
                        <a:solidFill>
                          <a:srgbClr val="F86308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3. </a:t>
                      </a:r>
                      <a:r>
                        <a:rPr lang="ru-RU" sz="1300" dirty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Заявление подается:</a:t>
                      </a:r>
                      <a:endParaRPr lang="ru-RU" sz="1300" dirty="0">
                        <a:solidFill>
                          <a:srgbClr val="003E9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в электронном виде по ТКС</a:t>
                      </a: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300" b="1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через ЛК </a:t>
                      </a:r>
                      <a:r>
                        <a:rPr lang="ru-RU" sz="1300" dirty="0" smtClean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однократно </a:t>
                      </a:r>
                      <a:r>
                        <a:rPr lang="ru-RU" sz="1300" dirty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по всем указанным страховым взносам</a:t>
                      </a:r>
                      <a:endParaRPr lang="ru-RU" sz="1300" dirty="0">
                        <a:solidFill>
                          <a:srgbClr val="003E9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60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4.</a:t>
                      </a:r>
                      <a:r>
                        <a:rPr lang="ru-RU" sz="1300" dirty="0" smtClean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300" dirty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Определение суммы для рассрочки </a:t>
                      </a:r>
                      <a:endParaRPr lang="ru-RU" sz="1300" dirty="0">
                        <a:solidFill>
                          <a:srgbClr val="003E9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Рассчитывается за вычетом сумм, признанной зачтенной в счет предстоящей обязанности по уплате страховых</a:t>
                      </a:r>
                      <a:r>
                        <a:rPr lang="ru-RU" sz="1300" baseline="0" dirty="0" smtClean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 взносов.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Расчет </a:t>
                      </a:r>
                      <a:r>
                        <a:rPr lang="ru-RU" sz="1300" dirty="0" smtClean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проводится ежемесячно и уплачивается равными долями не позднее 28-го числа 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131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5.</a:t>
                      </a:r>
                      <a:r>
                        <a:rPr lang="ru-RU" sz="1300" dirty="0" smtClean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300" dirty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Результат рассмотрения </a:t>
                      </a:r>
                      <a:endParaRPr lang="ru-RU" sz="1300" dirty="0">
                        <a:solidFill>
                          <a:srgbClr val="003E9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89287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rgbClr val="F86308"/>
                          </a:solidFill>
                          <a:effectLst/>
                          <a:latin typeface="Arial Narrow" panose="020B0606020202030204" pitchFamily="34" charset="0"/>
                        </a:rPr>
                        <a:t>уведомление</a:t>
                      </a:r>
                      <a:r>
                        <a:rPr lang="ru-RU" sz="130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300" dirty="0" smtClean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о предоставлении или не предоставлении рассрочки </a:t>
                      </a:r>
                      <a:r>
                        <a:rPr lang="ru-RU" sz="1300" dirty="0" smtClean="0">
                          <a:solidFill>
                            <a:srgbClr val="F86308"/>
                          </a:solidFill>
                          <a:effectLst/>
                          <a:latin typeface="Arial Narrow" panose="020B0606020202030204" pitchFamily="34" charset="0"/>
                        </a:rPr>
                        <a:t>направляется в </a:t>
                      </a:r>
                      <a:r>
                        <a:rPr lang="ru-RU" sz="1300" dirty="0">
                          <a:solidFill>
                            <a:srgbClr val="F86308"/>
                          </a:solidFill>
                          <a:effectLst/>
                          <a:latin typeface="Arial Narrow" panose="020B0606020202030204" pitchFamily="34" charset="0"/>
                        </a:rPr>
                        <a:t>автоматическом режиме по ТКС </a:t>
                      </a: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</a:rPr>
                        <a:t>(в </a:t>
                      </a:r>
                      <a:r>
                        <a:rPr lang="ru-RU" sz="1300" dirty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случае отсутствия </a:t>
                      </a:r>
                      <a:r>
                        <a:rPr lang="ru-RU" sz="1300" dirty="0" smtClean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по </a:t>
                      </a:r>
                      <a:r>
                        <a:rPr lang="ru-RU" sz="1300" dirty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ЛК ЮЛ или ИП</a:t>
                      </a:r>
                      <a:r>
                        <a:rPr lang="ru-RU" sz="1300" dirty="0" smtClean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300" dirty="0">
                        <a:solidFill>
                          <a:srgbClr val="003E9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51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6.</a:t>
                      </a:r>
                      <a:r>
                        <a:rPr lang="ru-RU" sz="1300" dirty="0" smtClean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300" dirty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Рассрочка не предоставляется, если</a:t>
                      </a:r>
                      <a:endParaRPr lang="ru-RU" sz="1300" dirty="0">
                        <a:solidFill>
                          <a:srgbClr val="003E9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- невозможно установить заинтересованное </a:t>
                      </a:r>
                      <a:r>
                        <a:rPr lang="ru-RU" sz="1300" dirty="0" smtClean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лицо;</a:t>
                      </a:r>
                      <a:endParaRPr lang="ru-RU" sz="1300" dirty="0">
                        <a:solidFill>
                          <a:srgbClr val="003E9A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- заявление подано неуполномоченным </a:t>
                      </a:r>
                      <a:r>
                        <a:rPr lang="ru-RU" sz="1300" dirty="0" smtClean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лицом;</a:t>
                      </a:r>
                      <a:endParaRPr lang="ru-RU" sz="1300" dirty="0">
                        <a:solidFill>
                          <a:srgbClr val="003E9A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3E9A"/>
                          </a:solidFill>
                          <a:effectLst/>
                          <a:latin typeface="Arial Narrow" panose="020B0606020202030204" pitchFamily="34" charset="0"/>
                        </a:rPr>
                        <a:t>- заявление подано с нарушением требований Постановления 28</a:t>
                      </a:r>
                      <a:endParaRPr lang="ru-RU" sz="1300" dirty="0">
                        <a:solidFill>
                          <a:srgbClr val="003E9A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1531728" y="5544065"/>
            <a:ext cx="660272" cy="131393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1531728" y="6333423"/>
            <a:ext cx="660272" cy="52457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1668898" y="6383418"/>
            <a:ext cx="5231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</a:rPr>
              <a:t>17</a:t>
            </a:r>
            <a:endParaRPr lang="ru-RU" sz="22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023914"/>
              </p:ext>
            </p:extLst>
          </p:nvPr>
        </p:nvGraphicFramePr>
        <p:xfrm>
          <a:off x="491382" y="4652161"/>
          <a:ext cx="11040346" cy="20721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9088"/>
                <a:gridCol w="1925437"/>
                <a:gridCol w="1118401"/>
                <a:gridCol w="1140049"/>
                <a:gridCol w="1191868"/>
                <a:gridCol w="1183232"/>
                <a:gridCol w="1010497"/>
                <a:gridCol w="1421774"/>
              </a:tblGrid>
              <a:tr h="48281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</a:rPr>
                        <a:t>Наименование пункта постановления 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</a:rPr>
                        <a:t>Основные отрасли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</a:rPr>
                        <a:t>Перенесены сроки по ПП РФ № 776 от 29.04.2022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86308"/>
                          </a:solidFill>
                          <a:effectLst/>
                        </a:rPr>
                        <a:t>на </a:t>
                      </a:r>
                      <a:r>
                        <a:rPr lang="ru-RU" sz="900" b="1" dirty="0" smtClean="0">
                          <a:solidFill>
                            <a:srgbClr val="F86308"/>
                          </a:solidFill>
                          <a:effectLst/>
                        </a:rPr>
                        <a:t>14.04.2023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</a:rPr>
                        <a:t>поступило заявлений по ПП РФ № 28 от 17.01.2023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44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</a:rPr>
                        <a:t>кол-во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</a:rPr>
                        <a:t>сумма, тыс. руб.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</a:rPr>
                        <a:t>кол-во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</a:rPr>
                        <a:t>в том 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</a:rPr>
                        <a:t>числе, ≤ </a:t>
                      </a: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</a:rPr>
                        <a:t>10 млн. руб. 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</a:rPr>
                        <a:t>сумма, тыс. руб.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</a:rPr>
                        <a:t>в том числе заявления ≤ 10 млн. руб. 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</a:rPr>
                        <a:t>пункт 1 Постановления 776 - СВ за апрель-июнь 2022 года 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</a:rPr>
                        <a:t>Производство, ЖКХ, торговля, строительство, здравоохранение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</a:rPr>
                        <a:t>15 161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</a:rPr>
                        <a:t>2 592 281.02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86308"/>
                          </a:solidFill>
                          <a:effectLst/>
                        </a:rPr>
                        <a:t>49</a:t>
                      </a:r>
                      <a:endParaRPr lang="ru-RU" sz="1200" b="1" dirty="0">
                        <a:solidFill>
                          <a:srgbClr val="F863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86308"/>
                          </a:solidFill>
                          <a:effectLst/>
                        </a:rPr>
                        <a:t>34</a:t>
                      </a:r>
                      <a:endParaRPr lang="ru-RU" sz="1200" b="1" dirty="0">
                        <a:solidFill>
                          <a:srgbClr val="F863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86308"/>
                          </a:solidFill>
                          <a:effectLst/>
                        </a:rPr>
                        <a:t>837 419</a:t>
                      </a:r>
                      <a:endParaRPr lang="ru-RU" sz="1200" b="1" dirty="0">
                        <a:solidFill>
                          <a:srgbClr val="F863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86308"/>
                          </a:solidFill>
                          <a:effectLst/>
                        </a:rPr>
                        <a:t>42 227</a:t>
                      </a:r>
                      <a:endParaRPr lang="ru-RU" sz="1200" b="1" dirty="0">
                        <a:solidFill>
                          <a:srgbClr val="F863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967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</a:rPr>
                        <a:t>пункт 2 Постановления 776 - СВ за июль - сентябрь 2022 года 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</a:rPr>
                        <a:t>Производство, строительство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</a:rPr>
                        <a:t>5 609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</a:rPr>
                        <a:t>1 291 992.14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93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</a:rPr>
                        <a:t>СВ ИП с суммы дохода, превышающей 300 тыс. руб. за 2021 год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</a:rPr>
                        <a:t>Торговля, производство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</a:rPr>
                        <a:t>7 862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</a:rPr>
                        <a:t>304 281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86308"/>
                          </a:solidFill>
                          <a:effectLst/>
                        </a:rPr>
                        <a:t>5</a:t>
                      </a:r>
                      <a:endParaRPr lang="ru-RU" sz="1200" b="1">
                        <a:solidFill>
                          <a:srgbClr val="F863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86308"/>
                          </a:solidFill>
                          <a:effectLst/>
                        </a:rPr>
                        <a:t>5</a:t>
                      </a:r>
                      <a:endParaRPr lang="ru-RU" sz="1200" b="1" dirty="0">
                        <a:solidFill>
                          <a:srgbClr val="F863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86308"/>
                          </a:solidFill>
                          <a:effectLst/>
                        </a:rPr>
                        <a:t>449</a:t>
                      </a:r>
                      <a:endParaRPr lang="ru-RU" sz="1200" b="1" dirty="0">
                        <a:solidFill>
                          <a:srgbClr val="F863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86308"/>
                          </a:solidFill>
                          <a:effectLst/>
                        </a:rPr>
                        <a:t>449</a:t>
                      </a:r>
                      <a:endParaRPr lang="ru-RU" sz="1200" b="1" dirty="0">
                        <a:solidFill>
                          <a:srgbClr val="F863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2673149"/>
            <a:ext cx="1336697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47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252457"/>
              </p:ext>
            </p:extLst>
          </p:nvPr>
        </p:nvGraphicFramePr>
        <p:xfrm>
          <a:off x="0" y="-1"/>
          <a:ext cx="12192000" cy="1125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/>
              </a:tblGrid>
              <a:tr h="112541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3E9A"/>
                          </a:solidFill>
                        </a:rPr>
                        <a:t>Меры поддержки для мобилизованных лиц (ПП РФ №1874 от 20.10.2022)</a:t>
                      </a:r>
                    </a:p>
                    <a:p>
                      <a:pPr algn="ctr"/>
                      <a:r>
                        <a:rPr lang="ru-RU" sz="1400" b="0" i="1" dirty="0" smtClean="0">
                          <a:solidFill>
                            <a:srgbClr val="000000"/>
                          </a:solidFill>
                        </a:rPr>
                        <a:t>Информация о мобилизованных лицах  предоставляется Министерством Обороны РФ в ФНС России не реже, чем 1 раз в 7 календарных дней , в том числе о дате получения статуса военнослужащего в период действия частичной мобилизации в соответствии с Указом и дате увольнения мобилизованного лица с военной службы по основаниям, установленным Указом </a:t>
                      </a:r>
                      <a:endParaRPr lang="ru-RU" sz="1400" b="0" i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974652"/>
              </p:ext>
            </p:extLst>
          </p:nvPr>
        </p:nvGraphicFramePr>
        <p:xfrm>
          <a:off x="131886" y="3701562"/>
          <a:ext cx="1131871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8710"/>
              </a:tblGrid>
              <a:tr h="988256"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 smtClean="0">
                          <a:solidFill>
                            <a:srgbClr val="003E9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Приостанавливаются на весь период службы и до 28 числа включительно третьего месяца, следующего за месяцем окончания частичной мобилизации или увольнения с военной службы вынесение решений о проведении выездных (повторных выездных) налоговых проверок, проведение назначенных выездных (повторных выездных) налоговых проверок, проведение мероприятий налогового контроля, предусмотренных НК РФ;</a:t>
                      </a:r>
                      <a:endParaRPr lang="ru-RU" sz="1500" dirty="0">
                        <a:solidFill>
                          <a:srgbClr val="003E9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396954"/>
              </p:ext>
            </p:extLst>
          </p:nvPr>
        </p:nvGraphicFramePr>
        <p:xfrm>
          <a:off x="140677" y="5366551"/>
          <a:ext cx="11391051" cy="1341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91051"/>
              </a:tblGrid>
              <a:tr h="556504"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 smtClean="0">
                          <a:solidFill>
                            <a:srgbClr val="003E9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Предельные сроки направления требования об уплате налогов, сборов, страховых взносов, пеней, процентов и принятия решения о взыскании налогов, сборов, страховых взносов, пеней, штрафов, процентов увеличиваются на шесть месяцев.</a:t>
                      </a:r>
                      <a:endParaRPr lang="ru-RU" sz="1500" dirty="0">
                        <a:solidFill>
                          <a:srgbClr val="003E9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8547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rgbClr val="003E9A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Призванные на военную службу по мобилизации предприниматели могут оставаться собственниками дела и заниматься бизнесом как лично, так и через доверенных лиц. Мобилизованные ИП, а также руководители организаций получат отсрочку в 5 дней </a:t>
                      </a:r>
                      <a:r>
                        <a:rPr lang="ru-RU" sz="1500" b="0" u="sng" kern="1200" dirty="0" smtClean="0">
                          <a:solidFill>
                            <a:srgbClr val="003E9A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решения организационных вопросов и оформления нотариальной доверенности. </a:t>
                      </a:r>
                      <a:endParaRPr lang="ru-RU" sz="1500" b="0" u="sng" kern="1200" dirty="0">
                        <a:solidFill>
                          <a:srgbClr val="003E9A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770506"/>
              </p:ext>
            </p:extLst>
          </p:nvPr>
        </p:nvGraphicFramePr>
        <p:xfrm>
          <a:off x="126578" y="2889152"/>
          <a:ext cx="112776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7600"/>
              </a:tblGrid>
              <a:tr h="764930">
                <a:tc>
                  <a:txBody>
                    <a:bodyPr/>
                    <a:lstStyle/>
                    <a:p>
                      <a:pPr marL="0" marR="0" indent="0" algn="just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rgbClr val="003E9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Продлен срок представления до последнего числа 3-го месяца, следующего за месяцем окончания службы отчетов о движении денежных средств и иных финансовых активов по счетам (вкладам) в банках и иных организациях финансового рынка, расположенных за пределами территории РФ; </a:t>
                      </a:r>
                      <a:endParaRPr lang="ru-RU" sz="1500" dirty="0">
                        <a:solidFill>
                          <a:srgbClr val="003E9A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015970"/>
              </p:ext>
            </p:extLst>
          </p:nvPr>
        </p:nvGraphicFramePr>
        <p:xfrm>
          <a:off x="123092" y="2242040"/>
          <a:ext cx="11231896" cy="624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1896"/>
              </a:tblGrid>
              <a:tr h="624254">
                <a:tc>
                  <a:txBody>
                    <a:bodyPr/>
                    <a:lstStyle/>
                    <a:p>
                      <a:pPr marL="0" marR="0" indent="0" algn="just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rgbClr val="003E9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Продлены сроки представления налоговых деклараций (кроме деклараций по НДС) и налоговых расчетов до 25 числа включительно третьего месяца, следующего за месяцем окончания службы (переносятся автоматически);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322283"/>
              </p:ext>
            </p:extLst>
          </p:nvPr>
        </p:nvGraphicFramePr>
        <p:xfrm>
          <a:off x="131885" y="1143001"/>
          <a:ext cx="11330414" cy="111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0414"/>
              </a:tblGrid>
              <a:tr h="1112480">
                <a:tc>
                  <a:txBody>
                    <a:bodyPr/>
                    <a:lstStyle/>
                    <a:p>
                      <a:pPr marL="0" marR="0" indent="0" algn="just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rgbClr val="003E9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Продлены сроки уплаты налогов (кроме НДФЛ налогового агента, налога на прибыль организаций, удержанного у источника выплаты дохода), сборов (за исключением государственной пошлины и сбора за пользование объектами животного мира), страховых взносов до 28 числа включительно третьего месяца, следующего за месяцем окончания службы (переносятся автоматически); 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1531728" y="5544065"/>
            <a:ext cx="660272" cy="131393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1531728" y="6333423"/>
            <a:ext cx="660272" cy="52457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1531728" y="6418385"/>
            <a:ext cx="6602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</a:rPr>
              <a:t>18</a:t>
            </a:r>
            <a:endParaRPr lang="ru-RU" sz="2200" b="1" dirty="0">
              <a:solidFill>
                <a:schemeClr val="bg1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757473"/>
              </p:ext>
            </p:extLst>
          </p:nvPr>
        </p:nvGraphicFramePr>
        <p:xfrm>
          <a:off x="131885" y="4756638"/>
          <a:ext cx="11243619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43619"/>
              </a:tblGrid>
              <a:tr h="448407">
                <a:tc>
                  <a:txBody>
                    <a:bodyPr/>
                    <a:lstStyle/>
                    <a:p>
                      <a:pPr marL="0" marR="0" indent="0" algn="just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rgbClr val="003E9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Мораторий на налоговые санкции на период прохождения службы и до 28-го числа включительно 3-го месяца, следующего за месяцем окончания военной службы;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91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4857" y="2950373"/>
            <a:ext cx="8191709" cy="110580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БЛАГОДАРЮ ЗА ВНИМАНИЕ!</a:t>
            </a:r>
            <a:endParaRPr lang="ru-RU" sz="4000" b="1" i="1" dirty="0">
              <a:solidFill>
                <a:schemeClr val="tx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78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063553" y="356659"/>
            <a:ext cx="7881311" cy="5952661"/>
          </a:xfrm>
        </p:spPr>
        <p:txBody>
          <a:bodyPr/>
          <a:lstStyle/>
          <a:p>
            <a:pPr marL="0" indent="596885" algn="just"/>
            <a:endParaRPr lang="ru-RU" sz="1467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96885"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Налогоплательщики имеют право использовать налоговые льготы при наличии оснований, установленных законодательством о налогах и сборах (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 п. 1 ст. 21 НК РФ).</a:t>
            </a:r>
          </a:p>
          <a:p>
            <a:pPr marL="0" indent="596885"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Налогоплательщик самостоятельно исчисляет сумму налога, подлежащую уплате за налоговый период, исходя из налоговой базы, налоговой ставки и налоговых льгот (п. 1 ст. 52 НК РФ)</a:t>
            </a:r>
          </a:p>
          <a:p>
            <a:pPr marL="0" indent="596885"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Налоговая декларация представляет собой письменное заявление или заявление налогоплательщика, в том числе о пониженных ставках, в связи с чем при заполнении налоговой декларации налогоплательщик </a:t>
            </a:r>
            <a:r>
              <a:rPr lang="ru-RU" sz="16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реализует свое право на применение пониженной ставки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льгот, заполняя налоговую декларацию и указывая ставки и код льготы.</a:t>
            </a:r>
          </a:p>
          <a:p>
            <a:pPr marL="0" indent="596885" algn="just"/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96885" algn="just"/>
            <a:r>
              <a:rPr lang="ru-RU" sz="16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органы Российской Федерации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бесплатно информируют налогоплательщиков (в том числе в письменной форме) о действующих налогах и сборах, законодательстве о налогах и сборах и о принятых в соответствии с ним нормативных правовых актах (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4 п. 1 ст. 32 НК РФ). </a:t>
            </a:r>
          </a:p>
          <a:p>
            <a:pPr marL="0" indent="596885" algn="just"/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96885" algn="just"/>
            <a:r>
              <a:rPr lang="ru-RU" sz="16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Финансовые органы субъектов Российской Федерации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дают письменные разъяснения налогоплательщикам по вопросам применения соответственно законодательства субъектов Российской Федерации о налогах и сборах (п. 2 ст. 34.2 НК РФ) </a:t>
            </a:r>
          </a:p>
          <a:p>
            <a:pPr marL="0" indent="596885" algn="just"/>
            <a:endParaRPr lang="ru-RU" sz="14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96885"/>
            <a:endParaRPr lang="ru-RU" sz="14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fld id="{477F9983-D947-445B-ACC6-8D22DE5D5A22}" type="slidenum">
              <a:rPr lang="ru-RU" altLang="ru-RU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</a:t>
            </a:fld>
            <a:endParaRPr lang="ru-RU" alt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35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3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r>
              <a:rPr lang="ru-RU" altLang="ru-RU" sz="2200" b="1" dirty="0" smtClean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11425" y="548680"/>
            <a:ext cx="9760919" cy="880323"/>
          </a:xfrm>
        </p:spPr>
        <p:txBody>
          <a:bodyPr>
            <a:normAutofit fontScale="90000"/>
          </a:bodyPr>
          <a:lstStyle/>
          <a:p>
            <a:pPr>
              <a:lnSpc>
                <a:spcPts val="3333"/>
              </a:lnSpc>
            </a:pPr>
            <a:r>
              <a:rPr lang="ru-RU" sz="3200" dirty="0"/>
              <a:t>Информационно-разъяснительная работа </a:t>
            </a:r>
            <a:br>
              <a:rPr lang="ru-RU" sz="3200" dirty="0"/>
            </a:br>
            <a:r>
              <a:rPr lang="ru-RU" sz="3200" dirty="0"/>
              <a:t>по льготам и поддержке бизнеса</a:t>
            </a:r>
            <a:endParaRPr lang="ru-RU" sz="4267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6551" y="1781039"/>
            <a:ext cx="2608068" cy="260806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5" y="1563576"/>
            <a:ext cx="1776864" cy="177686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965" y="2948947"/>
            <a:ext cx="2231811" cy="223181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35627" y="1647330"/>
            <a:ext cx="6432715" cy="1205607"/>
          </a:xfrm>
          <a:prstGeom prst="rect">
            <a:avLst/>
          </a:prstGeom>
        </p:spPr>
        <p:txBody>
          <a:bodyPr vert="horz" wrap="square" lIns="139075" tIns="69537" rIns="139075" bIns="69537" rtlCol="0" anchor="ctr">
            <a:normAutofit/>
          </a:bodyPr>
          <a:lstStyle/>
          <a:p>
            <a:pPr defTabSz="1390707">
              <a:lnSpc>
                <a:spcPts val="1867"/>
              </a:lnSpc>
              <a:spcBef>
                <a:spcPct val="0"/>
              </a:spcBef>
            </a:pPr>
            <a:r>
              <a:rPr lang="ru-RU" sz="1733" b="1" dirty="0">
                <a:solidFill>
                  <a:srgbClr val="FF0000"/>
                </a:solidFill>
                <a:latin typeface="Arial Narrow" panose="020B0606020202030204" pitchFamily="34" charset="0"/>
                <a:ea typeface="+mj-ea"/>
                <a:cs typeface="+mj-cs"/>
              </a:rPr>
              <a:t>6 релизов </a:t>
            </a:r>
            <a:r>
              <a:rPr lang="ru-RU" sz="1733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в 2022 году и </a:t>
            </a:r>
            <a:r>
              <a:rPr lang="ru-RU" sz="1733" b="1" dirty="0">
                <a:solidFill>
                  <a:srgbClr val="FF0000"/>
                </a:solidFill>
                <a:latin typeface="Arial Narrow" panose="020B0606020202030204" pitchFamily="34" charset="0"/>
                <a:ea typeface="+mj-ea"/>
                <a:cs typeface="+mj-cs"/>
              </a:rPr>
              <a:t>2 релиза </a:t>
            </a:r>
            <a:r>
              <a:rPr lang="ru-RU" sz="1733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в 2023 году (все релизы публикуются на сайте ФНС России </a:t>
            </a:r>
            <a:r>
              <a:rPr lang="en-US" sz="1733" b="1" dirty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nalog.gov.ru</a:t>
            </a:r>
            <a:r>
              <a:rPr lang="ru-RU" sz="1733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, рассылаются в СМИ, третьим лицам, бизнес-сообществам, Правительство РБ и администрации МО, в аппарат омбудсмена</a:t>
            </a:r>
            <a:r>
              <a:rPr lang="en-US" sz="1733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) </a:t>
            </a:r>
            <a:endParaRPr lang="ru-RU" sz="1733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29201" y="2660915"/>
            <a:ext cx="4416491" cy="1152128"/>
          </a:xfrm>
          <a:prstGeom prst="rect">
            <a:avLst/>
          </a:prstGeom>
        </p:spPr>
        <p:txBody>
          <a:bodyPr vert="horz" wrap="square" lIns="139075" tIns="69537" rIns="139075" bIns="69537" rtlCol="0" anchor="ctr">
            <a:normAutofit/>
          </a:bodyPr>
          <a:lstStyle/>
          <a:p>
            <a:pPr algn="r" defTabSz="1390707">
              <a:lnSpc>
                <a:spcPts val="1867"/>
              </a:lnSpc>
            </a:pPr>
            <a:r>
              <a:rPr lang="ru-RU" sz="1733" b="1" dirty="0">
                <a:solidFill>
                  <a:srgbClr val="FF0000"/>
                </a:solidFill>
                <a:latin typeface="Arial Narrow" panose="020B0606020202030204" pitchFamily="34" charset="0"/>
                <a:ea typeface="+mj-ea"/>
                <a:cs typeface="+mj-cs"/>
              </a:rPr>
              <a:t>47 </a:t>
            </a:r>
            <a:r>
              <a:rPr lang="ru-RU" sz="1733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в 2022 году</a:t>
            </a:r>
            <a:endParaRPr lang="ru-RU" sz="1733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algn="r" defTabSz="1390707">
              <a:lnSpc>
                <a:spcPts val="1867"/>
              </a:lnSpc>
            </a:pPr>
            <a:r>
              <a:rPr lang="ru-RU" sz="1733" b="1" dirty="0">
                <a:solidFill>
                  <a:srgbClr val="FF0000"/>
                </a:solidFill>
                <a:latin typeface="Arial Narrow" panose="020B0606020202030204" pitchFamily="34" charset="0"/>
              </a:rPr>
              <a:t>10 </a:t>
            </a:r>
            <a:r>
              <a:rPr lang="ru-RU" sz="1733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в 2023 году</a:t>
            </a:r>
          </a:p>
          <a:p>
            <a:pPr algn="r" defTabSz="1390707">
              <a:lnSpc>
                <a:spcPts val="1867"/>
              </a:lnSpc>
            </a:pPr>
            <a:r>
              <a:rPr lang="ru-RU" sz="1733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вебинаров</a:t>
            </a:r>
            <a:r>
              <a:rPr lang="ru-RU" sz="1733" b="1" dirty="0">
                <a:solidFill>
                  <a:srgbClr val="FF0000"/>
                </a:solidFill>
                <a:latin typeface="Arial Narrow" panose="020B0606020202030204" pitchFamily="34" charset="0"/>
              </a:rPr>
              <a:t> и семинаров</a:t>
            </a:r>
            <a:r>
              <a:rPr lang="ru-RU" sz="1733" b="1" dirty="0">
                <a:solidFill>
                  <a:srgbClr val="FF0000"/>
                </a:solidFill>
                <a:latin typeface="Arial Narrow" panose="020B0606020202030204" pitchFamily="34" charset="0"/>
                <a:ea typeface="+mj-ea"/>
                <a:cs typeface="+mj-cs"/>
              </a:rPr>
              <a:t> </a:t>
            </a:r>
          </a:p>
          <a:p>
            <a:pPr algn="r" defTabSz="1390707">
              <a:lnSpc>
                <a:spcPts val="1867"/>
              </a:lnSpc>
              <a:spcBef>
                <a:spcPct val="0"/>
              </a:spcBef>
            </a:pPr>
            <a:r>
              <a:rPr lang="ru-RU" sz="1733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(в том числе на сторонних площадках</a:t>
            </a:r>
            <a:r>
              <a:rPr lang="en-US" sz="1733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) </a:t>
            </a:r>
            <a:endParaRPr lang="ru-RU" sz="1733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83765" y="3725723"/>
            <a:ext cx="6096011" cy="855405"/>
          </a:xfrm>
          <a:prstGeom prst="rect">
            <a:avLst/>
          </a:prstGeom>
        </p:spPr>
        <p:txBody>
          <a:bodyPr vert="horz" wrap="square" lIns="139075" tIns="69537" rIns="139075" bIns="69537" rtlCol="0" anchor="ctr">
            <a:normAutofit/>
          </a:bodyPr>
          <a:lstStyle/>
          <a:p>
            <a:pPr defTabSz="1390707">
              <a:lnSpc>
                <a:spcPts val="1867"/>
              </a:lnSpc>
              <a:spcBef>
                <a:spcPct val="0"/>
              </a:spcBef>
            </a:pPr>
            <a:r>
              <a:rPr lang="ru-RU" sz="1733" b="1" dirty="0">
                <a:solidFill>
                  <a:srgbClr val="FF0000"/>
                </a:solidFill>
                <a:latin typeface="Arial Narrow" panose="020B0606020202030204" pitchFamily="34" charset="0"/>
                <a:ea typeface="+mj-ea"/>
                <a:cs typeface="+mj-cs"/>
              </a:rPr>
              <a:t>Еженедельные объявления на ТВ и радио  </a:t>
            </a:r>
          </a:p>
          <a:p>
            <a:pPr defTabSz="1390707">
              <a:lnSpc>
                <a:spcPts val="1867"/>
              </a:lnSpc>
              <a:spcBef>
                <a:spcPct val="0"/>
              </a:spcBef>
            </a:pPr>
            <a:r>
              <a:rPr lang="ru-RU" sz="1733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(3 дня в неделю на 7 телеканалах и 3 радио</a:t>
            </a:r>
            <a:r>
              <a:rPr lang="en-US" sz="1733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) </a:t>
            </a:r>
            <a:endParaRPr lang="ru-RU" sz="1733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pic>
        <p:nvPicPr>
          <p:cNvPr id="1026" name="Рисунок 1" descr="http://qrcoder.ru/code/?https%3A%2F%2Fwww.nalog.gov.ru%2Frn03%2Fanticrisis2022%2F&amp;4&amp;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03" y="5359440"/>
            <a:ext cx="1141901" cy="114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Рисунок 2" descr="http://qrcoder.ru/code/?https%3A%2F%2Fwww.nalog.gov.ru%2Frn03%2Fmobilization%2F&amp;4&amp;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990" y="5292158"/>
            <a:ext cx="1141901" cy="114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872885" y="5465744"/>
            <a:ext cx="393508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defTabSz="1219170" eaLnBrk="0" hangingPunct="0"/>
            <a:r>
              <a:rPr lang="ru-RU" altLang="ru-RU" sz="16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Промостраница</a:t>
            </a:r>
            <a:r>
              <a:rPr lang="ru-RU" altLang="ru-RU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«Меры поддержки» </a:t>
            </a:r>
            <a:r>
              <a:rPr lang="en-US" altLang="ru-RU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https://www.nalog.gov.ru/rn03/anticrisis2022/</a:t>
            </a:r>
            <a:r>
              <a:rPr lang="ru-RU" altLang="ru-RU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altLang="ru-RU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152118" y="5423349"/>
            <a:ext cx="3781805" cy="7463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 eaLnBrk="0" hangingPunct="0">
              <a:lnSpc>
                <a:spcPts val="1733"/>
              </a:lnSpc>
            </a:pPr>
            <a:r>
              <a:rPr lang="ru-RU" altLang="ru-RU" sz="16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Промостраница</a:t>
            </a:r>
            <a:r>
              <a:rPr lang="ru-RU" altLang="ru-RU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«Налогообложение в период </a:t>
            </a:r>
          </a:p>
          <a:p>
            <a:pPr defTabSz="1219170" eaLnBrk="0" hangingPunct="0">
              <a:lnSpc>
                <a:spcPts val="1733"/>
              </a:lnSpc>
            </a:pPr>
            <a:r>
              <a:rPr lang="ru-RU" altLang="ru-RU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частичной мобилизации»</a:t>
            </a:r>
            <a:r>
              <a:rPr lang="ru-RU" altLang="ru-RU" sz="1600" dirty="0">
                <a:latin typeface="Arial Narrow" panose="020B0606020202030204" pitchFamily="34" charset="0"/>
              </a:rPr>
              <a:t> </a:t>
            </a:r>
          </a:p>
          <a:p>
            <a:pPr defTabSz="1219170" eaLnBrk="0" hangingPunct="0">
              <a:lnSpc>
                <a:spcPts val="1733"/>
              </a:lnSpc>
            </a:pPr>
            <a:r>
              <a:rPr lang="ru-RU" altLang="ru-RU" sz="1600" u="sng" dirty="0">
                <a:solidFill>
                  <a:srgbClr val="0563C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https://www.nalog.gov.ru/rn03/mobilization/</a:t>
            </a:r>
            <a:endParaRPr lang="ru-RU" altLang="ru-RU" sz="1600" dirty="0">
              <a:latin typeface="Arial Narrow" panose="020B0606020202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9403" y="4677139"/>
            <a:ext cx="10380397" cy="503619"/>
          </a:xfrm>
          <a:prstGeom prst="rect">
            <a:avLst/>
          </a:prstGeom>
        </p:spPr>
        <p:txBody>
          <a:bodyPr vert="horz" wrap="square" lIns="139075" tIns="69537" rIns="139075" bIns="69537" rtlCol="0" anchor="ctr">
            <a:normAutofit fontScale="25000" lnSpcReduction="20000"/>
          </a:bodyPr>
          <a:lstStyle/>
          <a:p>
            <a:pPr defTabSz="1390707">
              <a:spcBef>
                <a:spcPct val="0"/>
              </a:spcBef>
            </a:pPr>
            <a:r>
              <a:rPr lang="ru-RU" sz="6400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Информация о федеральных мерах поддержки сведена и публикуется на </a:t>
            </a:r>
            <a:r>
              <a:rPr lang="ru-RU" sz="6400" b="1" dirty="0" err="1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промостраницах</a:t>
            </a:r>
            <a:r>
              <a:rPr lang="ru-RU" sz="6400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 на сайте ФНС России. </a:t>
            </a:r>
          </a:p>
          <a:p>
            <a:pPr defTabSz="1390707">
              <a:spcBef>
                <a:spcPct val="0"/>
              </a:spcBef>
            </a:pPr>
            <a:r>
              <a:rPr lang="ru-RU" sz="6400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Информация о </a:t>
            </a:r>
            <a:r>
              <a:rPr lang="ru-RU" sz="6400" b="1" dirty="0" err="1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промостраницах</a:t>
            </a:r>
            <a:r>
              <a:rPr lang="ru-RU" sz="6400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 публикуется в сопутствующих релизах и оглашается на </a:t>
            </a:r>
            <a:r>
              <a:rPr lang="ru-RU" sz="6400" b="1" dirty="0" err="1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вебинрах</a:t>
            </a:r>
            <a:endParaRPr lang="ru-RU" sz="64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5821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11376548" y="6173176"/>
            <a:ext cx="444750" cy="417094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altLang="ru-RU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4</a:t>
            </a:r>
            <a:endParaRPr lang="ru-RU" altLang="ru-RU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="" xmlns:a16="http://schemas.microsoft.com/office/drawing/2014/main" id="{51A55428-D23F-4777-96FE-D91E0B26310D}"/>
              </a:ext>
            </a:extLst>
          </p:cNvPr>
          <p:cNvSpPr txBox="1">
            <a:spLocks/>
          </p:cNvSpPr>
          <p:nvPr/>
        </p:nvSpPr>
        <p:spPr>
          <a:xfrm>
            <a:off x="1672281" y="513714"/>
            <a:ext cx="9473514" cy="8415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ts val="0"/>
              </a:spcBef>
              <a:spcAft>
                <a:spcPct val="0"/>
              </a:spcAft>
              <a:buClr>
                <a:srgbClr val="CAD82A"/>
              </a:buClr>
              <a:tabLst>
                <a:tab pos="457166" algn="l"/>
              </a:tabLst>
            </a:pPr>
            <a:r>
              <a:rPr lang="ru-RU" sz="2133" b="1" dirty="0">
                <a:solidFill>
                  <a:srgbClr val="57565A">
                    <a:lumMod val="75000"/>
                  </a:srgbClr>
                </a:solidFill>
                <a:latin typeface="Arial Narrow" panose="020B0606020202030204" pitchFamily="34" charset="0"/>
              </a:rPr>
              <a:t>Количество получателей </a:t>
            </a:r>
            <a:r>
              <a:rPr lang="ru-RU" sz="2133" b="1" dirty="0" smtClean="0">
                <a:solidFill>
                  <a:srgbClr val="57565A">
                    <a:lumMod val="75000"/>
                  </a:srgbClr>
                </a:solidFill>
                <a:latin typeface="Arial Narrow" panose="020B0606020202030204" pitchFamily="34" charset="0"/>
              </a:rPr>
              <a:t>федеральных и региональных </a:t>
            </a:r>
          </a:p>
          <a:p>
            <a:pPr fontAlgn="base">
              <a:spcBef>
                <a:spcPts val="0"/>
              </a:spcBef>
              <a:spcAft>
                <a:spcPct val="0"/>
              </a:spcAft>
              <a:buClr>
                <a:srgbClr val="CAD82A"/>
              </a:buClr>
              <a:tabLst>
                <a:tab pos="457166" algn="l"/>
              </a:tabLst>
            </a:pPr>
            <a:r>
              <a:rPr lang="ru-RU" sz="2133" b="1" dirty="0" smtClean="0">
                <a:solidFill>
                  <a:srgbClr val="57565A">
                    <a:lumMod val="75000"/>
                  </a:srgbClr>
                </a:solidFill>
                <a:latin typeface="Arial Narrow" panose="020B0606020202030204" pitchFamily="34" charset="0"/>
              </a:rPr>
              <a:t>налоговых </a:t>
            </a:r>
            <a:r>
              <a:rPr lang="ru-RU" sz="2133" b="1" dirty="0">
                <a:solidFill>
                  <a:srgbClr val="57565A">
                    <a:lumMod val="75000"/>
                  </a:srgbClr>
                </a:solidFill>
                <a:latin typeface="Arial Narrow" panose="020B0606020202030204" pitchFamily="34" charset="0"/>
              </a:rPr>
              <a:t>льгот увеличивается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7452" y="5236235"/>
            <a:ext cx="1714043" cy="673555"/>
          </a:xfrm>
          <a:prstGeom prst="rect">
            <a:avLst/>
          </a:prstGeom>
        </p:spPr>
        <p:txBody>
          <a:bodyPr vert="horz" wrap="square" lIns="104307" tIns="52153" rIns="104307" bIns="52153" rtlCol="0" anchor="ctr">
            <a:normAutofit fontScale="85000" lnSpcReduction="20000"/>
          </a:bodyPr>
          <a:lstStyle/>
          <a:p>
            <a:pPr defTabSz="1043030">
              <a:spcBef>
                <a:spcPct val="0"/>
              </a:spcBef>
            </a:pPr>
            <a:endParaRPr lang="ru-RU" sz="5300" dirty="0">
              <a:solidFill>
                <a:srgbClr val="D96709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189767"/>
              </p:ext>
            </p:extLst>
          </p:nvPr>
        </p:nvGraphicFramePr>
        <p:xfrm>
          <a:off x="1416909" y="1397976"/>
          <a:ext cx="9564130" cy="373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09580"/>
                <a:gridCol w="1252928"/>
                <a:gridCol w="1252928"/>
                <a:gridCol w="1013007"/>
                <a:gridCol w="1013007"/>
                <a:gridCol w="1013007"/>
                <a:gridCol w="1009673"/>
              </a:tblGrid>
              <a:tr h="3923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3E9A"/>
                          </a:solidFill>
                          <a:effectLst/>
                        </a:rPr>
                        <a:t>Наименование</a:t>
                      </a:r>
                      <a:endParaRPr lang="ru-RU" sz="1000" b="0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003E9A"/>
                          </a:solidFill>
                          <a:effectLst/>
                        </a:rPr>
                        <a:t>2019 год</a:t>
                      </a:r>
                      <a:endParaRPr lang="ru-RU" sz="1000" b="1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003E9A"/>
                          </a:solidFill>
                          <a:effectLst/>
                        </a:rPr>
                        <a:t>2020 год</a:t>
                      </a:r>
                      <a:endParaRPr lang="ru-RU" sz="1000" b="1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003E9A"/>
                          </a:solidFill>
                          <a:effectLst/>
                        </a:rPr>
                        <a:t>2021 год</a:t>
                      </a:r>
                      <a:endParaRPr lang="ru-RU" sz="1000" b="1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46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3E9A"/>
                          </a:solidFill>
                          <a:effectLst/>
                        </a:rPr>
                        <a:t>кол-во получателей налоговых </a:t>
                      </a:r>
                      <a:r>
                        <a:rPr lang="ru-RU" sz="1000" u="none" strike="noStrike" dirty="0" err="1">
                          <a:solidFill>
                            <a:srgbClr val="003E9A"/>
                          </a:solidFill>
                          <a:effectLst/>
                        </a:rPr>
                        <a:t>льгот,ед</a:t>
                      </a:r>
                      <a:r>
                        <a:rPr lang="ru-RU" sz="1000" u="none" strike="noStrike" dirty="0">
                          <a:solidFill>
                            <a:srgbClr val="003E9A"/>
                          </a:solidFill>
                          <a:effectLst/>
                        </a:rPr>
                        <a:t>.</a:t>
                      </a:r>
                      <a:endParaRPr lang="ru-RU" sz="1000" b="0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3E9A"/>
                          </a:solidFill>
                          <a:effectLst/>
                        </a:rPr>
                        <a:t>сумма налоговых льгот </a:t>
                      </a:r>
                      <a:br>
                        <a:rPr lang="ru-RU" sz="1000" u="none" strike="noStrike" dirty="0">
                          <a:solidFill>
                            <a:srgbClr val="003E9A"/>
                          </a:solidFill>
                          <a:effectLst/>
                        </a:rPr>
                      </a:br>
                      <a:r>
                        <a:rPr lang="ru-RU" sz="1000" u="none" strike="noStrike" dirty="0">
                          <a:solidFill>
                            <a:srgbClr val="003E9A"/>
                          </a:solidFill>
                          <a:effectLst/>
                        </a:rPr>
                        <a:t>( </a:t>
                      </a:r>
                      <a:r>
                        <a:rPr lang="ru-RU" sz="1000" u="none" strike="noStrike" dirty="0" err="1">
                          <a:solidFill>
                            <a:srgbClr val="003E9A"/>
                          </a:solidFill>
                          <a:effectLst/>
                        </a:rPr>
                        <a:t>млн.руб</a:t>
                      </a:r>
                      <a:r>
                        <a:rPr lang="ru-RU" sz="1000" u="none" strike="noStrike" dirty="0">
                          <a:solidFill>
                            <a:srgbClr val="003E9A"/>
                          </a:solidFill>
                          <a:effectLst/>
                        </a:rPr>
                        <a:t>.)</a:t>
                      </a:r>
                      <a:endParaRPr lang="ru-RU" sz="1000" b="0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3E9A"/>
                          </a:solidFill>
                          <a:effectLst/>
                        </a:rPr>
                        <a:t>кол-во получателей налоговых </a:t>
                      </a:r>
                      <a:r>
                        <a:rPr lang="ru-RU" sz="1000" u="none" strike="noStrike" dirty="0" err="1">
                          <a:solidFill>
                            <a:srgbClr val="003E9A"/>
                          </a:solidFill>
                          <a:effectLst/>
                        </a:rPr>
                        <a:t>льгот,ед</a:t>
                      </a:r>
                      <a:r>
                        <a:rPr lang="ru-RU" sz="1000" u="none" strike="noStrike" dirty="0">
                          <a:solidFill>
                            <a:srgbClr val="003E9A"/>
                          </a:solidFill>
                          <a:effectLst/>
                        </a:rPr>
                        <a:t>.</a:t>
                      </a:r>
                      <a:endParaRPr lang="ru-RU" sz="1000" b="0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3E9A"/>
                          </a:solidFill>
                          <a:effectLst/>
                        </a:rPr>
                        <a:t>сумма налоговых льгот </a:t>
                      </a:r>
                      <a:br>
                        <a:rPr lang="ru-RU" sz="1000" u="none" strike="noStrike" dirty="0">
                          <a:solidFill>
                            <a:srgbClr val="003E9A"/>
                          </a:solidFill>
                          <a:effectLst/>
                        </a:rPr>
                      </a:br>
                      <a:r>
                        <a:rPr lang="ru-RU" sz="1000" u="none" strike="noStrike" dirty="0">
                          <a:solidFill>
                            <a:srgbClr val="003E9A"/>
                          </a:solidFill>
                          <a:effectLst/>
                        </a:rPr>
                        <a:t>( </a:t>
                      </a:r>
                      <a:r>
                        <a:rPr lang="ru-RU" sz="1000" u="none" strike="noStrike" dirty="0" err="1">
                          <a:solidFill>
                            <a:srgbClr val="003E9A"/>
                          </a:solidFill>
                          <a:effectLst/>
                        </a:rPr>
                        <a:t>млн.руб</a:t>
                      </a:r>
                      <a:r>
                        <a:rPr lang="ru-RU" sz="1000" u="none" strike="noStrike" dirty="0">
                          <a:solidFill>
                            <a:srgbClr val="003E9A"/>
                          </a:solidFill>
                          <a:effectLst/>
                        </a:rPr>
                        <a:t>.)</a:t>
                      </a:r>
                      <a:endParaRPr lang="ru-RU" sz="1000" b="0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3E9A"/>
                          </a:solidFill>
                          <a:effectLst/>
                        </a:rPr>
                        <a:t>кол-во получателей налоговых </a:t>
                      </a:r>
                      <a:r>
                        <a:rPr lang="ru-RU" sz="1000" u="none" strike="noStrike" dirty="0" err="1">
                          <a:solidFill>
                            <a:srgbClr val="003E9A"/>
                          </a:solidFill>
                          <a:effectLst/>
                        </a:rPr>
                        <a:t>льгот,ед</a:t>
                      </a:r>
                      <a:r>
                        <a:rPr lang="ru-RU" sz="1000" u="none" strike="noStrike" dirty="0">
                          <a:solidFill>
                            <a:srgbClr val="003E9A"/>
                          </a:solidFill>
                          <a:effectLst/>
                        </a:rPr>
                        <a:t>.</a:t>
                      </a:r>
                      <a:endParaRPr lang="ru-RU" sz="1000" b="0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3E9A"/>
                          </a:solidFill>
                          <a:effectLst/>
                        </a:rPr>
                        <a:t>сумма налоговых льгот </a:t>
                      </a:r>
                      <a:br>
                        <a:rPr lang="ru-RU" sz="1000" u="none" strike="noStrike">
                          <a:solidFill>
                            <a:srgbClr val="003E9A"/>
                          </a:solidFill>
                          <a:effectLst/>
                        </a:rPr>
                      </a:br>
                      <a:r>
                        <a:rPr lang="ru-RU" sz="1000" u="none" strike="noStrike">
                          <a:solidFill>
                            <a:srgbClr val="003E9A"/>
                          </a:solidFill>
                          <a:effectLst/>
                        </a:rPr>
                        <a:t>( млн.руб.)</a:t>
                      </a:r>
                      <a:endParaRPr lang="ru-RU" sz="1000" b="0" i="0" u="none" strike="noStrike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88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solidFill>
                            <a:srgbClr val="003E9A"/>
                          </a:solidFill>
                          <a:effectLst/>
                        </a:rPr>
                        <a:t>по налогу на имущество организаций</a:t>
                      </a:r>
                      <a:endParaRPr lang="ru-RU" sz="1050" b="0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solidFill>
                            <a:srgbClr val="003E9A"/>
                          </a:solidFill>
                          <a:effectLst/>
                        </a:rPr>
                        <a:t>340</a:t>
                      </a:r>
                      <a:endParaRPr lang="ru-RU" sz="1050" b="1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3E9A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3E9A"/>
                          </a:solidFill>
                          <a:effectLst/>
                          <a:latin typeface="+mn-lt"/>
                        </a:rPr>
                        <a:t> 467,6</a:t>
                      </a:r>
                      <a:endParaRPr lang="ru-RU" sz="1050" b="0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3E9A"/>
                          </a:solidFill>
                          <a:effectLst/>
                          <a:latin typeface="+mn-lt"/>
                        </a:rPr>
                        <a:t>64</a:t>
                      </a:r>
                      <a:endParaRPr lang="ru-RU" sz="1050" b="1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3E9A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3E9A"/>
                          </a:solidFill>
                          <a:effectLst/>
                          <a:latin typeface="+mn-lt"/>
                        </a:rPr>
                        <a:t> 676,0</a:t>
                      </a:r>
                      <a:endParaRPr lang="ru-RU" sz="1050" b="0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3E9A"/>
                          </a:solidFill>
                          <a:effectLst/>
                          <a:latin typeface="+mn-lt"/>
                        </a:rPr>
                        <a:t>41</a:t>
                      </a:r>
                      <a:endParaRPr lang="ru-RU" sz="1050" b="1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3E9A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3E9A"/>
                          </a:solidFill>
                          <a:effectLst/>
                          <a:latin typeface="+mn-lt"/>
                        </a:rPr>
                        <a:t> 597,1</a:t>
                      </a:r>
                      <a:endParaRPr lang="ru-RU" sz="1050" b="0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88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spc="-30" dirty="0">
                          <a:solidFill>
                            <a:srgbClr val="003E9A"/>
                          </a:solidFill>
                          <a:effectLst/>
                        </a:rPr>
                        <a:t>по налогу на прибыль</a:t>
                      </a:r>
                      <a:endParaRPr lang="ru-RU" sz="1050" b="0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solidFill>
                            <a:srgbClr val="003E9A"/>
                          </a:solidFill>
                          <a:effectLst/>
                        </a:rPr>
                        <a:t>24</a:t>
                      </a:r>
                      <a:endParaRPr lang="ru-RU" sz="1050" b="1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solidFill>
                            <a:srgbClr val="003E9A"/>
                          </a:solidFill>
                          <a:effectLst/>
                        </a:rPr>
                        <a:t>272,2</a:t>
                      </a:r>
                      <a:endParaRPr lang="ru-RU" sz="1050" b="0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3E9A"/>
                          </a:solidFill>
                          <a:effectLst/>
                          <a:latin typeface="+mn-lt"/>
                        </a:rPr>
                        <a:t>27</a:t>
                      </a:r>
                      <a:endParaRPr lang="ru-RU" sz="1050" b="1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3E9A"/>
                          </a:solidFill>
                          <a:effectLst/>
                          <a:latin typeface="+mn-lt"/>
                        </a:rPr>
                        <a:t>264,7</a:t>
                      </a:r>
                      <a:endParaRPr lang="ru-RU" sz="1050" b="0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3E9A"/>
                          </a:solidFill>
                          <a:effectLst/>
                          <a:latin typeface="+mn-lt"/>
                        </a:rPr>
                        <a:t>47</a:t>
                      </a:r>
                      <a:endParaRPr lang="ru-RU" sz="1050" b="1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3E9A"/>
                          </a:solidFill>
                          <a:effectLst/>
                          <a:latin typeface="+mn-lt"/>
                        </a:rPr>
                        <a:t>420,6</a:t>
                      </a:r>
                      <a:endParaRPr lang="ru-RU" sz="1050" b="0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88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spc="-30" dirty="0">
                          <a:solidFill>
                            <a:srgbClr val="003E9A"/>
                          </a:solidFill>
                          <a:effectLst/>
                        </a:rPr>
                        <a:t>по налогу на </a:t>
                      </a:r>
                      <a:r>
                        <a:rPr lang="ru-RU" sz="1050" u="none" strike="noStrike" spc="-30" dirty="0" smtClean="0">
                          <a:solidFill>
                            <a:srgbClr val="003E9A"/>
                          </a:solidFill>
                          <a:effectLst/>
                        </a:rPr>
                        <a:t>добавленную стоимость</a:t>
                      </a:r>
                      <a:endParaRPr lang="ru-RU" sz="1050" b="0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3E9A"/>
                          </a:solidFill>
                          <a:effectLst/>
                          <a:latin typeface="+mn-lt"/>
                        </a:rPr>
                        <a:t>158</a:t>
                      </a:r>
                      <a:endParaRPr lang="ru-RU" sz="1050" b="1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3E9A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3E9A"/>
                          </a:solidFill>
                          <a:effectLst/>
                          <a:latin typeface="+mn-lt"/>
                        </a:rPr>
                        <a:t> 398,6</a:t>
                      </a:r>
                      <a:endParaRPr lang="ru-RU" sz="1050" b="0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3E9A"/>
                          </a:solidFill>
                          <a:effectLst/>
                          <a:latin typeface="+mn-lt"/>
                        </a:rPr>
                        <a:t>159</a:t>
                      </a:r>
                      <a:endParaRPr lang="ru-RU" sz="1050" b="1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3E9A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3E9A"/>
                          </a:solidFill>
                          <a:effectLst/>
                          <a:latin typeface="+mn-lt"/>
                        </a:rPr>
                        <a:t> 638,9</a:t>
                      </a:r>
                      <a:endParaRPr lang="ru-RU" sz="1050" b="0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3E9A"/>
                          </a:solidFill>
                          <a:effectLst/>
                          <a:latin typeface="+mn-lt"/>
                        </a:rPr>
                        <a:t>147</a:t>
                      </a:r>
                      <a:endParaRPr lang="ru-RU" sz="1050" b="1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3E9A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3E9A"/>
                          </a:solidFill>
                          <a:effectLst/>
                          <a:latin typeface="+mn-lt"/>
                        </a:rPr>
                        <a:t> 965,7</a:t>
                      </a:r>
                      <a:endParaRPr lang="ru-RU" sz="1050" b="0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8811">
                <a:tc>
                  <a:txBody>
                    <a:bodyPr/>
                    <a:lstStyle/>
                    <a:p>
                      <a:pPr marL="0" marR="0" lvl="0" indent="0" algn="l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u="none" strike="noStrike" spc="-30" dirty="0" smtClean="0">
                          <a:solidFill>
                            <a:srgbClr val="003E9A"/>
                          </a:solidFill>
                          <a:effectLst/>
                        </a:rPr>
                        <a:t>по страховым</a:t>
                      </a:r>
                      <a:r>
                        <a:rPr lang="ru-RU" sz="1050" u="none" strike="noStrike" spc="-30" baseline="0" dirty="0" smtClean="0">
                          <a:solidFill>
                            <a:srgbClr val="003E9A"/>
                          </a:solidFill>
                          <a:effectLst/>
                        </a:rPr>
                        <a:t> взносам</a:t>
                      </a:r>
                      <a:endParaRPr lang="ru-RU" sz="1050" b="0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3E9A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ru-RU" sz="1050" b="1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3E9A"/>
                          </a:solidFill>
                          <a:effectLst/>
                          <a:latin typeface="+mn-lt"/>
                        </a:rPr>
                        <a:t>15,2</a:t>
                      </a:r>
                      <a:endParaRPr lang="ru-RU" sz="1050" b="0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3E9A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3E9A"/>
                          </a:solidFill>
                          <a:effectLst/>
                          <a:latin typeface="+mn-lt"/>
                        </a:rPr>
                        <a:t> 051</a:t>
                      </a:r>
                      <a:endParaRPr lang="ru-RU" sz="1050" b="1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3E9A"/>
                          </a:solidFill>
                          <a:effectLst/>
                          <a:latin typeface="+mn-lt"/>
                        </a:rPr>
                        <a:t>728,4</a:t>
                      </a:r>
                      <a:endParaRPr lang="ru-RU" sz="1050" b="0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3E9A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3E9A"/>
                          </a:solidFill>
                          <a:effectLst/>
                          <a:latin typeface="+mn-lt"/>
                        </a:rPr>
                        <a:t> 599</a:t>
                      </a:r>
                      <a:endParaRPr lang="ru-RU" sz="1050" b="1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3E9A"/>
                          </a:solidFill>
                          <a:effectLst/>
                          <a:latin typeface="+mn-lt"/>
                        </a:rPr>
                        <a:t>1 352,2</a:t>
                      </a:r>
                      <a:endParaRPr lang="ru-RU" sz="1050" b="0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7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rgbClr val="003E9A"/>
                          </a:solidFill>
                          <a:effectLst/>
                        </a:rPr>
                        <a:t>по </a:t>
                      </a:r>
                      <a:r>
                        <a:rPr lang="ru-RU" sz="1050" u="none" strike="noStrike" dirty="0">
                          <a:solidFill>
                            <a:srgbClr val="003E9A"/>
                          </a:solidFill>
                          <a:effectLst/>
                        </a:rPr>
                        <a:t>налогу, взимаемому с применением упрощенной системы налогообложения</a:t>
                      </a:r>
                      <a:endParaRPr lang="ru-RU" sz="1050" b="0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solidFill>
                            <a:srgbClr val="003E9A"/>
                          </a:solidFill>
                          <a:effectLst/>
                        </a:rPr>
                        <a:t>50</a:t>
                      </a:r>
                      <a:endParaRPr lang="ru-RU" sz="1050" b="1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solidFill>
                            <a:srgbClr val="003E9A"/>
                          </a:solidFill>
                          <a:effectLst/>
                        </a:rPr>
                        <a:t>14,8</a:t>
                      </a:r>
                      <a:endParaRPr lang="ru-RU" sz="1050" b="0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solidFill>
                            <a:srgbClr val="003E9A"/>
                          </a:solidFill>
                          <a:effectLst/>
                        </a:rPr>
                        <a:t>203</a:t>
                      </a:r>
                      <a:endParaRPr lang="ru-RU" sz="1050" b="1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solidFill>
                            <a:srgbClr val="003E9A"/>
                          </a:solidFill>
                          <a:effectLst/>
                        </a:rPr>
                        <a:t>84,1</a:t>
                      </a:r>
                      <a:endParaRPr lang="ru-RU" sz="1050" b="0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solidFill>
                            <a:srgbClr val="003E9A"/>
                          </a:solidFill>
                          <a:effectLst/>
                        </a:rPr>
                        <a:t>3 </a:t>
                      </a:r>
                      <a:r>
                        <a:rPr lang="ru-RU" sz="1050" u="none" strike="noStrike" dirty="0" smtClean="0">
                          <a:solidFill>
                            <a:srgbClr val="003E9A"/>
                          </a:solidFill>
                          <a:effectLst/>
                        </a:rPr>
                        <a:t>500</a:t>
                      </a:r>
                      <a:endParaRPr lang="ru-RU" sz="1050" b="1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solidFill>
                            <a:srgbClr val="003E9A"/>
                          </a:solidFill>
                          <a:effectLst/>
                        </a:rPr>
                        <a:t>2 163,4</a:t>
                      </a:r>
                      <a:endParaRPr lang="ru-RU" sz="1050" b="0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88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spc="-40" dirty="0" smtClean="0">
                          <a:solidFill>
                            <a:srgbClr val="003E9A"/>
                          </a:solidFill>
                          <a:effectLst/>
                        </a:rPr>
                        <a:t>по </a:t>
                      </a:r>
                      <a:r>
                        <a:rPr lang="ru-RU" sz="1050" u="none" strike="noStrike" spc="-40" dirty="0">
                          <a:solidFill>
                            <a:srgbClr val="003E9A"/>
                          </a:solidFill>
                          <a:effectLst/>
                        </a:rPr>
                        <a:t>транспортному налогу </a:t>
                      </a:r>
                      <a:endParaRPr lang="ru-RU" sz="1050" b="0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solidFill>
                            <a:srgbClr val="003E9A"/>
                          </a:solidFill>
                          <a:effectLst/>
                        </a:rPr>
                        <a:t>1 </a:t>
                      </a:r>
                      <a:r>
                        <a:rPr lang="ru-RU" sz="1050" u="none" strike="noStrike" dirty="0" smtClean="0">
                          <a:solidFill>
                            <a:srgbClr val="003E9A"/>
                          </a:solidFill>
                          <a:effectLst/>
                        </a:rPr>
                        <a:t>459</a:t>
                      </a:r>
                      <a:endParaRPr lang="ru-RU" sz="1050" b="1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solidFill>
                            <a:srgbClr val="003E9A"/>
                          </a:solidFill>
                          <a:effectLst/>
                        </a:rPr>
                        <a:t>0,4</a:t>
                      </a:r>
                      <a:endParaRPr lang="ru-RU" sz="1050" b="0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solidFill>
                            <a:srgbClr val="003E9A"/>
                          </a:solidFill>
                          <a:effectLst/>
                        </a:rPr>
                        <a:t>10 </a:t>
                      </a:r>
                      <a:r>
                        <a:rPr lang="ru-RU" sz="1050" u="none" strike="noStrike" dirty="0" smtClean="0">
                          <a:solidFill>
                            <a:srgbClr val="003E9A"/>
                          </a:solidFill>
                          <a:effectLst/>
                        </a:rPr>
                        <a:t>449</a:t>
                      </a:r>
                      <a:endParaRPr lang="ru-RU" sz="1050" b="1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solidFill>
                            <a:srgbClr val="003E9A"/>
                          </a:solidFill>
                          <a:effectLst/>
                        </a:rPr>
                        <a:t>11,6</a:t>
                      </a:r>
                      <a:endParaRPr lang="ru-RU" sz="1050" b="0" i="0" u="none" strike="noStrike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solidFill>
                            <a:srgbClr val="003E9A"/>
                          </a:solidFill>
                          <a:effectLst/>
                        </a:rPr>
                        <a:t>10 </a:t>
                      </a:r>
                      <a:r>
                        <a:rPr lang="ru-RU" sz="1050" u="none" strike="noStrike" dirty="0" smtClean="0">
                          <a:solidFill>
                            <a:srgbClr val="003E9A"/>
                          </a:solidFill>
                          <a:effectLst/>
                        </a:rPr>
                        <a:t>386</a:t>
                      </a:r>
                      <a:endParaRPr lang="ru-RU" sz="1050" b="1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solidFill>
                            <a:srgbClr val="003E9A"/>
                          </a:solidFill>
                          <a:effectLst/>
                        </a:rPr>
                        <a:t>14,6</a:t>
                      </a:r>
                      <a:endParaRPr lang="ru-RU" sz="1050" b="0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69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solidFill>
                            <a:srgbClr val="003E9A"/>
                          </a:solidFill>
                          <a:effectLst/>
                        </a:rPr>
                        <a:t>по налогу по патентной системе налогообложения </a:t>
                      </a:r>
                      <a:endParaRPr lang="ru-RU" sz="1050" b="0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solidFill>
                            <a:srgbClr val="003E9A"/>
                          </a:solidFill>
                          <a:effectLst/>
                        </a:rPr>
                        <a:t>224</a:t>
                      </a:r>
                      <a:endParaRPr lang="ru-RU" sz="1050" b="1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solidFill>
                            <a:srgbClr val="003E9A"/>
                          </a:solidFill>
                          <a:effectLst/>
                        </a:rPr>
                        <a:t>2,6</a:t>
                      </a:r>
                      <a:endParaRPr lang="ru-RU" sz="1050" b="0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solidFill>
                            <a:srgbClr val="003E9A"/>
                          </a:solidFill>
                          <a:effectLst/>
                        </a:rPr>
                        <a:t>174</a:t>
                      </a:r>
                      <a:endParaRPr lang="ru-RU" sz="1050" b="1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solidFill>
                            <a:srgbClr val="003E9A"/>
                          </a:solidFill>
                          <a:effectLst/>
                        </a:rPr>
                        <a:t>0,2</a:t>
                      </a:r>
                      <a:endParaRPr lang="ru-RU" sz="1050" b="0" i="0" u="none" strike="noStrike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solidFill>
                            <a:srgbClr val="003E9A"/>
                          </a:solidFill>
                          <a:effectLst/>
                        </a:rPr>
                        <a:t>57</a:t>
                      </a:r>
                      <a:endParaRPr lang="ru-RU" sz="1050" b="1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solidFill>
                            <a:srgbClr val="003E9A"/>
                          </a:solidFill>
                          <a:effectLst/>
                        </a:rPr>
                        <a:t>0,8</a:t>
                      </a:r>
                      <a:endParaRPr lang="ru-RU" sz="1050" b="0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49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solidFill>
                            <a:srgbClr val="003E9A"/>
                          </a:solidFill>
                          <a:effectLst/>
                        </a:rPr>
                        <a:t>Итого:</a:t>
                      </a:r>
                      <a:endParaRPr lang="ru-RU" sz="1200" b="1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3E9A"/>
                          </a:solidFill>
                          <a:effectLst/>
                        </a:rPr>
                        <a:t>2 </a:t>
                      </a:r>
                      <a:r>
                        <a:rPr lang="ru-RU" sz="1200" b="1" u="none" strike="noStrike" dirty="0" smtClean="0">
                          <a:solidFill>
                            <a:srgbClr val="003E9A"/>
                          </a:solidFill>
                          <a:effectLst/>
                        </a:rPr>
                        <a:t>267</a:t>
                      </a:r>
                      <a:endParaRPr lang="ru-RU" sz="1200" b="1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3E9A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3E9A"/>
                          </a:solidFill>
                          <a:effectLst/>
                          <a:latin typeface="+mn-lt"/>
                        </a:rPr>
                        <a:t> 171,4</a:t>
                      </a:r>
                      <a:endParaRPr lang="ru-RU" sz="1200" b="1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003E9A"/>
                          </a:solidFill>
                          <a:effectLst/>
                        </a:rPr>
                        <a:t>15</a:t>
                      </a:r>
                      <a:r>
                        <a:rPr lang="ru-RU" sz="1200" b="1" u="none" strike="noStrike" baseline="0" dirty="0" smtClean="0">
                          <a:solidFill>
                            <a:srgbClr val="003E9A"/>
                          </a:solidFill>
                          <a:effectLst/>
                        </a:rPr>
                        <a:t> 127</a:t>
                      </a:r>
                      <a:endParaRPr lang="ru-RU" sz="1200" b="1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003E9A"/>
                          </a:solidFill>
                          <a:effectLst/>
                        </a:rPr>
                        <a:t>5</a:t>
                      </a:r>
                      <a:r>
                        <a:rPr lang="ru-RU" sz="1200" b="1" u="none" strike="noStrike" baseline="0" dirty="0" smtClean="0">
                          <a:solidFill>
                            <a:srgbClr val="003E9A"/>
                          </a:solidFill>
                          <a:effectLst/>
                        </a:rPr>
                        <a:t> 403,9</a:t>
                      </a:r>
                      <a:endParaRPr lang="ru-RU" sz="1200" b="1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003E9A"/>
                          </a:solidFill>
                          <a:effectLst/>
                        </a:rPr>
                        <a:t>18</a:t>
                      </a:r>
                      <a:r>
                        <a:rPr lang="ru-RU" sz="1200" b="1" u="none" strike="noStrike" baseline="0" dirty="0" smtClean="0">
                          <a:solidFill>
                            <a:srgbClr val="003E9A"/>
                          </a:solidFill>
                          <a:effectLst/>
                        </a:rPr>
                        <a:t> 777</a:t>
                      </a:r>
                      <a:endParaRPr lang="ru-RU" sz="1200" b="1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3E9A"/>
                          </a:solidFill>
                          <a:effectLst/>
                          <a:latin typeface="+mn-lt"/>
                        </a:rPr>
                        <a:t>8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3E9A"/>
                          </a:solidFill>
                          <a:effectLst/>
                          <a:latin typeface="+mn-lt"/>
                        </a:rPr>
                        <a:t> 514,4</a:t>
                      </a:r>
                      <a:endParaRPr lang="ru-RU" sz="1200" b="1" i="0" u="none" strike="noStrike" dirty="0">
                        <a:solidFill>
                          <a:srgbClr val="003E9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29" marR="8029" marT="80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383957" y="5065180"/>
            <a:ext cx="96629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В рамках исполнения постановления   Правительства Российской Федерации от 22.06.2019 N 796  об оценке налоговых расходов "Об общих требованиях к оценке налоговых расходов субъектов Российской Федерации и муниципальных образований,  Постановления Правительства Республики Бурятия от 6 декабря 2019 г. N 646 "Об утверждении Порядка формирования перечня налоговых расходов Республики Бурятия и оценки налоговых расходов Республики Бурятия" информация о количестве получателей и суммах налоговых льгот 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2022 год будет представлена в срок 15 июля 2023 года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732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11376548" y="6173176"/>
            <a:ext cx="444750" cy="417094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altLang="ru-RU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5</a:t>
            </a:r>
            <a:endParaRPr lang="ru-RU" altLang="ru-RU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47452" y="5236235"/>
            <a:ext cx="1714043" cy="673555"/>
          </a:xfrm>
          <a:prstGeom prst="rect">
            <a:avLst/>
          </a:prstGeom>
        </p:spPr>
        <p:txBody>
          <a:bodyPr vert="horz" wrap="square" lIns="104307" tIns="52153" rIns="104307" bIns="52153" rtlCol="0" anchor="ctr">
            <a:normAutofit fontScale="85000" lnSpcReduction="20000"/>
          </a:bodyPr>
          <a:lstStyle/>
          <a:p>
            <a:pPr defTabSz="1043030">
              <a:spcBef>
                <a:spcPct val="0"/>
              </a:spcBef>
            </a:pPr>
            <a:endParaRPr lang="ru-RU" sz="5300" dirty="0">
              <a:solidFill>
                <a:srgbClr val="D96709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33423" y="417480"/>
            <a:ext cx="7554677" cy="902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3E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Реестр субъектов малого и среднего предпринимательства (РСМП)</a:t>
            </a:r>
            <a:endParaRPr lang="ru-RU" sz="2400" b="1" dirty="0">
              <a:solidFill>
                <a:srgbClr val="003E9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49127" y="131606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Century Gothic"/>
              </a:rPr>
              <a:t>в</a:t>
            </a:r>
            <a:r>
              <a:rPr lang="ru" sz="1000" dirty="0">
                <a:solidFill>
                  <a:schemeClr val="tx1"/>
                </a:solidFill>
                <a:latin typeface="Century Gothic"/>
              </a:rPr>
              <a:t>едется ЦА ФНС России в соответствии с Федеральным законом от 24 июня 2007 года № 209-ФЗ «О развитии малого и среднего редпринимательства в Российской Федерации»</a:t>
            </a:r>
            <a:endParaRPr lang="ru-RU" sz="1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919536" y="1823899"/>
            <a:ext cx="388843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критерии включения в РСМП: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326279" y="2271358"/>
            <a:ext cx="7704856" cy="84610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44" indent="-285744" algn="just">
              <a:buFont typeface="Wingdings" panose="05000000000000000000" pitchFamily="2" charset="2"/>
              <a:buChar char="Ø"/>
            </a:pPr>
            <a:r>
              <a:rPr lang="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дохода </a:t>
            </a:r>
            <a:r>
              <a:rPr lang="ru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(микропредприятия - до 120 млн. руб., малые – до 800 млн. руб., средние – до 2 млрд. руб.)</a:t>
            </a:r>
            <a:r>
              <a:rPr lang="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Источник данных: </a:t>
            </a:r>
            <a:r>
              <a:rPr lang="ru" sz="1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декларации по налогу на прибыль, УСН, ЕСХН, стоимость патента.</a:t>
            </a:r>
          </a:p>
          <a:p>
            <a:pPr marL="285744" indent="-285744" algn="just">
              <a:buFont typeface="Wingdings" panose="05000000000000000000" pitchFamily="2" charset="2"/>
              <a:buChar char="Ø"/>
            </a:pPr>
            <a:r>
              <a:rPr lang="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Среднесписочная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исленность</a:t>
            </a:r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</a:t>
            </a:r>
            <a:r>
              <a:rPr lang="ru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(микропредприятия - до 15 чел, малые – до 100 чел., средние – до 250 чел.)</a:t>
            </a:r>
            <a:r>
              <a:rPr lang="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Источник данных: </a:t>
            </a:r>
            <a:r>
              <a:rPr lang="ru" sz="1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 по страховым взносам</a:t>
            </a:r>
            <a:r>
              <a:rPr lang="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50431" y="3348113"/>
            <a:ext cx="4786627" cy="36460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03195"/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 из реестра РСМП: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058099" y="3748425"/>
            <a:ext cx="764128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891" indent="-342891">
              <a:buFont typeface="Wingdings" panose="05000000000000000000" pitchFamily="2" charset="2"/>
              <a:buChar char="ü"/>
            </a:pPr>
            <a:r>
              <a:rPr lang="ru-RU" sz="1300" dirty="0">
                <a:solidFill>
                  <a:srgbClr val="FF0000"/>
                </a:solidFill>
                <a:latin typeface="Arial Narrow" panose="020B0606020202030204" pitchFamily="34" charset="0"/>
              </a:rPr>
              <a:t>Ежегодно 10 июля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исключаются субъекты, не представившие налоговую отчетность по состоянию на 01 июля</a:t>
            </a:r>
          </a:p>
          <a:p>
            <a:pPr marL="342891" indent="-342891">
              <a:buFont typeface="Wingdings" panose="05000000000000000000" pitchFamily="2" charset="2"/>
              <a:buChar char="ü"/>
            </a:pPr>
            <a:r>
              <a:rPr lang="ru-RU" sz="1300" dirty="0">
                <a:solidFill>
                  <a:srgbClr val="FF0000"/>
                </a:solidFill>
                <a:latin typeface="Arial Narrow" panose="020B0606020202030204" pitchFamily="34" charset="0"/>
              </a:rPr>
              <a:t>Ежемесячно 10 числа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исключаются субъекты, переставшие подпадать под критерии СМП (кроме дохода и ССРЧ)</a:t>
            </a:r>
          </a:p>
          <a:p>
            <a:pPr marL="342891" indent="-342891">
              <a:buFont typeface="Wingdings" panose="05000000000000000000" pitchFamily="2" charset="2"/>
              <a:buChar char="ü"/>
            </a:pPr>
            <a:r>
              <a:rPr lang="ru-RU" sz="1300" dirty="0">
                <a:solidFill>
                  <a:srgbClr val="FF0000"/>
                </a:solidFill>
                <a:latin typeface="Arial Narrow" panose="020B0606020202030204" pitchFamily="34" charset="0"/>
              </a:rPr>
              <a:t>Ежемесячно 10 числа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исключаются субъекты, прекратившие деятельность</a:t>
            </a:r>
            <a:endParaRPr lang="ru-RU" sz="13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96155" y="4811362"/>
            <a:ext cx="74919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!!!</a:t>
            </a:r>
            <a:r>
              <a:rPr lang="ru-RU" sz="2400" b="1" dirty="0">
                <a:latin typeface="Arial Narrow" panose="020B0606020202030204" pitchFamily="34" charset="0"/>
              </a:rPr>
              <a:t> Во избежание исключения из РСМП необходимо своевременно и в полном объеме представлять отчетность в налоговые органы </a:t>
            </a:r>
            <a:r>
              <a:rPr lang="ru-RU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220334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altLang="ru-RU" sz="2400" dirty="0" smtClean="0"/>
              <a:t>   </a:t>
            </a:r>
            <a:r>
              <a:rPr lang="ru-RU" altLang="ru-RU" sz="2400" b="1" dirty="0" smtClean="0">
                <a:solidFill>
                  <a:schemeClr val="bg1"/>
                </a:solidFill>
              </a:rPr>
              <a:t>6</a:t>
            </a:r>
            <a:endParaRPr lang="ru-RU" altLang="ru-RU" sz="24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76055" y="3140968"/>
            <a:ext cx="3360373" cy="2592288"/>
          </a:xfrm>
          <a:prstGeom prst="rect">
            <a:avLst/>
          </a:prstGeom>
        </p:spPr>
        <p:txBody>
          <a:bodyPr vert="horz" wrap="square" lIns="139075" tIns="69537" rIns="139075" bIns="69537" rtlCol="0" anchor="ctr">
            <a:normAutofit/>
          </a:bodyPr>
          <a:lstStyle/>
          <a:p>
            <a:pPr defTabSz="1390707">
              <a:spcBef>
                <a:spcPct val="0"/>
              </a:spcBef>
            </a:pPr>
            <a:endParaRPr lang="ru-RU" sz="64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xmlns="" id="{2344069E-E941-4256-BC59-6640E1EA4453}"/>
              </a:ext>
            </a:extLst>
          </p:cNvPr>
          <p:cNvSpPr txBox="1">
            <a:spLocks/>
          </p:cNvSpPr>
          <p:nvPr/>
        </p:nvSpPr>
        <p:spPr>
          <a:xfrm>
            <a:off x="2279108" y="380109"/>
            <a:ext cx="7991096" cy="90699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tabLst>
                <a:tab pos="257175" algn="l"/>
              </a:tabLst>
            </a:pPr>
            <a:r>
              <a:rPr lang="ru-RU" sz="1600" b="1" dirty="0">
                <a:solidFill>
                  <a:srgbClr val="414043"/>
                </a:solidFill>
                <a:latin typeface="Calibri" panose="020F0502020204030204" pitchFamily="34" charset="0"/>
                <a:ea typeface="Roboto Condensed" panose="020B0604020202020204" charset="0"/>
                <a:cs typeface="Calibri" panose="020F0502020204030204" pitchFamily="34" charset="0"/>
              </a:rPr>
              <a:t>ОШИБКИ, ДОПУСКАЕМЫЕ ПРИ ЗАПОЛНЕНИИ</a:t>
            </a:r>
          </a:p>
          <a:p>
            <a:pPr>
              <a:spcBef>
                <a:spcPts val="0"/>
              </a:spcBef>
              <a:tabLst>
                <a:tab pos="257175" algn="l"/>
              </a:tabLst>
            </a:pPr>
            <a:r>
              <a:rPr lang="ru-RU" sz="1600" b="1" dirty="0">
                <a:solidFill>
                  <a:srgbClr val="414043"/>
                </a:solidFill>
                <a:latin typeface="Calibri" panose="020F0502020204030204" pitchFamily="34" charset="0"/>
                <a:ea typeface="Roboto Condensed" panose="020B0604020202020204" charset="0"/>
                <a:cs typeface="Calibri" panose="020F0502020204030204" pitchFamily="34" charset="0"/>
              </a:rPr>
              <a:t>ДЕКЛАРАЦИИ ПО НАЛОГУ НА ПРИБЫЛЬ</a:t>
            </a:r>
          </a:p>
          <a:p>
            <a:pPr>
              <a:spcBef>
                <a:spcPts val="0"/>
              </a:spcBef>
              <a:tabLst>
                <a:tab pos="257175" algn="l"/>
              </a:tabLst>
            </a:pPr>
            <a:r>
              <a:rPr lang="ru-RU" sz="1600" b="1" dirty="0">
                <a:solidFill>
                  <a:srgbClr val="414043"/>
                </a:solidFill>
                <a:latin typeface="Calibri" panose="020F0502020204030204" pitchFamily="34" charset="0"/>
                <a:ea typeface="Roboto Condensed" panose="020B0604020202020204" charset="0"/>
                <a:cs typeface="Calibri" panose="020F0502020204030204" pitchFamily="34" charset="0"/>
              </a:rPr>
              <a:t>ПРИ ПРИМЕНЕНИИ ЛЬГОТ (ПОНИЖЕННЫХ СТАВОК НАЛОГА)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xmlns="" id="{2344069E-E941-4256-BC59-6640E1EA4453}"/>
              </a:ext>
            </a:extLst>
          </p:cNvPr>
          <p:cNvSpPr txBox="1">
            <a:spLocks/>
          </p:cNvSpPr>
          <p:nvPr/>
        </p:nvSpPr>
        <p:spPr>
          <a:xfrm>
            <a:off x="1811215" y="6220366"/>
            <a:ext cx="8212016" cy="45349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tabLst>
                <a:tab pos="257175" algn="l"/>
              </a:tabLst>
            </a:pPr>
            <a:r>
              <a:rPr lang="ru-RU" sz="1100" dirty="0">
                <a:solidFill>
                  <a:srgbClr val="414043"/>
                </a:solidFill>
                <a:latin typeface="Roboto Condensed" panose="020B0604020202020204" charset="0"/>
                <a:ea typeface="Roboto Condensed" panose="020B0604020202020204" charset="0"/>
              </a:rPr>
              <a:t>Форма декларации по налогу на прибыль организаций, порядок заполнения утверждены Приказом ФНС России</a:t>
            </a:r>
          </a:p>
          <a:p>
            <a:pPr algn="just">
              <a:spcBef>
                <a:spcPts val="0"/>
              </a:spcBef>
              <a:tabLst>
                <a:tab pos="257175" algn="l"/>
              </a:tabLst>
            </a:pPr>
            <a:r>
              <a:rPr lang="ru-RU" sz="1100" dirty="0">
                <a:solidFill>
                  <a:srgbClr val="414043"/>
                </a:solidFill>
                <a:latin typeface="Roboto Condensed" panose="020B0604020202020204" charset="0"/>
                <a:ea typeface="Roboto Condensed" panose="020B0604020202020204" charset="0"/>
              </a:rPr>
              <a:t>от 23.09.2019 N ММВ-7-3/475@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683772"/>
              </p:ext>
            </p:extLst>
          </p:nvPr>
        </p:nvGraphicFramePr>
        <p:xfrm>
          <a:off x="1477108" y="1364945"/>
          <a:ext cx="9328637" cy="47645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3227"/>
                <a:gridCol w="3099459"/>
                <a:gridCol w="3855951"/>
              </a:tblGrid>
              <a:tr h="12041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Категории налогоплательщиков, применяющих льготы (пониженные ставки налога на прибыль)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ОШИБКИ заполнения декларации по налогу на прибыль организаций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Значения, подлежащие отражению в декларации по налогу на прибыль организаций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25000"/>
                      </a:schemeClr>
                    </a:solidFill>
                  </a:tcPr>
                </a:tc>
              </a:tr>
              <a:tr h="9340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Резиденты ТОР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2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176213" indent="-176213" algn="just" fontAlgn="ctr">
                        <a:buAutoNum type="arabicPeriod"/>
                      </a:pPr>
                      <a:r>
                        <a:rPr lang="ru-RU" sz="1400" b="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Указание </a:t>
                      </a:r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некорректного кода места представления в титульном листе </a:t>
                      </a:r>
                      <a:r>
                        <a:rPr lang="ru-RU" sz="1400" b="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декларации</a:t>
                      </a:r>
                    </a:p>
                    <a:p>
                      <a:pPr marL="176213" indent="-176213" algn="just" fontAlgn="ctr">
                        <a:spcBef>
                          <a:spcPts val="600"/>
                        </a:spcBef>
                        <a:buAutoNum type="arabicPeriod"/>
                      </a:pPr>
                      <a:r>
                        <a:rPr lang="ru-RU" sz="1400" b="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Указание </a:t>
                      </a:r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некорректного кода признака налогоплательщика в Листе </a:t>
                      </a:r>
                      <a:r>
                        <a:rPr lang="ru-RU" sz="1400" b="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02 декларации</a:t>
                      </a:r>
                    </a:p>
                    <a:p>
                      <a:pPr marL="176213" indent="-176213" algn="just" fontAlgn="ctr">
                        <a:spcBef>
                          <a:spcPts val="600"/>
                        </a:spcBef>
                        <a:buAutoNum type="arabicPeriod"/>
                      </a:pPr>
                      <a:r>
                        <a:rPr lang="ru-RU" sz="1400" b="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Указание </a:t>
                      </a:r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некорректного кода (</a:t>
                      </a:r>
                      <a:r>
                        <a:rPr lang="ru-RU" sz="1400" b="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неуказание</a:t>
                      </a:r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кода) реквизитов закона субъекта РФ - строка 171 Листа 02 </a:t>
                      </a:r>
                      <a:r>
                        <a:rPr lang="ru-RU" sz="1400" b="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декларации</a:t>
                      </a:r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/>
                      </a:r>
                      <a:b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</a:b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1. Код места представления: "237"</a:t>
                      </a:r>
                      <a:b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</a:br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2. Код признака налогоплательщика: "06"</a:t>
                      </a:r>
                      <a:b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</a:br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3. Код реквизитов закона субъекта РФ: "0008/0008/0000/00000000145-III"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25000"/>
                      </a:schemeClr>
                    </a:solidFill>
                  </a:tcPr>
                </a:tc>
              </a:tr>
              <a:tr h="9003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Резиденты особой экономической зоны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2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1. Код места представления: "214"</a:t>
                      </a:r>
                      <a:b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</a:br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2. Код признака налогоплательщика: "03"</a:t>
                      </a:r>
                      <a:b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</a:br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3. Код реквизитов закона субъекта РФ: "0008/0002/0000/00000000145-III"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25000"/>
                      </a:schemeClr>
                    </a:solidFill>
                  </a:tcPr>
                </a:tc>
              </a:tr>
              <a:tr h="9191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Организации, осуществляющие деятельность в области информационных технологий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2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1. Код места представления: "214"</a:t>
                      </a:r>
                      <a:b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</a:br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2. Код признака налогоплательщика: "17"</a:t>
                      </a:r>
                      <a:b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</a:b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25000"/>
                      </a:schemeClr>
                    </a:solidFill>
                  </a:tcPr>
                </a:tc>
              </a:tr>
              <a:tr h="5506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Организации – </a:t>
                      </a:r>
                      <a:r>
                        <a:rPr lang="ru-RU" sz="1400" b="0" u="none" strike="noStrike" dirty="0" err="1" smtClean="0">
                          <a:solidFill>
                            <a:srgbClr val="002060"/>
                          </a:solidFill>
                          <a:effectLst/>
                        </a:rPr>
                        <a:t>сельхозтоваропроизводители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2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1. Код места представления: "214"</a:t>
                      </a:r>
                      <a:b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</a:br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2. Код признака налогоплательщика: "02</a:t>
                      </a:r>
                      <a:r>
                        <a:rPr lang="ru-RU" sz="1400" b="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33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654877" y="1339060"/>
            <a:ext cx="8490383" cy="5334200"/>
          </a:xfrm>
        </p:spPr>
        <p:txBody>
          <a:bodyPr>
            <a:noAutofit/>
          </a:bodyPr>
          <a:lstStyle/>
          <a:p>
            <a:pPr marL="0" indent="407482" algn="just">
              <a:spcBef>
                <a:spcPts val="0"/>
              </a:spcBef>
            </a:pPr>
            <a:endParaRPr lang="ru-RU" sz="1633" dirty="0"/>
          </a:p>
          <a:p>
            <a:pPr marL="0" indent="407482" algn="just">
              <a:spcBef>
                <a:spcPts val="0"/>
              </a:spcBef>
            </a:pPr>
            <a:endParaRPr lang="ru-RU" sz="1723" b="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10112" y="228512"/>
            <a:ext cx="8294451" cy="783729"/>
          </a:xfrm>
        </p:spPr>
        <p:txBody>
          <a:bodyPr>
            <a:noAutofit/>
          </a:bodyPr>
          <a:lstStyle/>
          <a:p>
            <a:pPr algn="ctr"/>
            <a:r>
              <a:rPr lang="ru-RU" sz="2268" dirty="0">
                <a:solidFill>
                  <a:srgbClr val="000000"/>
                </a:solidFill>
              </a:rPr>
              <a:t>Льготы по НДС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0075907" y="6041426"/>
            <a:ext cx="657314" cy="631834"/>
          </a:xfrm>
          <a:prstGeom prst="rect">
            <a:avLst/>
          </a:prstGeom>
        </p:spPr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7</a:t>
            </a:fld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329650"/>
              </p:ext>
            </p:extLst>
          </p:nvPr>
        </p:nvGraphicFramePr>
        <p:xfrm>
          <a:off x="1021492" y="862421"/>
          <a:ext cx="9943070" cy="55219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63237"/>
                <a:gridCol w="5179833"/>
              </a:tblGrid>
              <a:tr h="6317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3E9A"/>
                          </a:solidFill>
                          <a:effectLst/>
                        </a:rPr>
                        <a:t>Перечень </a:t>
                      </a:r>
                      <a:r>
                        <a:rPr lang="ru-RU" sz="1600" b="1" dirty="0" err="1">
                          <a:solidFill>
                            <a:srgbClr val="003E9A"/>
                          </a:solidFill>
                          <a:effectLst/>
                        </a:rPr>
                        <a:t>льготируемых</a:t>
                      </a:r>
                      <a:r>
                        <a:rPr lang="ru-RU" sz="1600" b="1" dirty="0">
                          <a:solidFill>
                            <a:srgbClr val="003E9A"/>
                          </a:solidFill>
                          <a:effectLst/>
                        </a:rPr>
                        <a:t> операций по НДС  определен в ст. 149 НК </a:t>
                      </a:r>
                      <a:r>
                        <a:rPr lang="ru-RU" sz="1600" b="1" dirty="0" smtClean="0">
                          <a:solidFill>
                            <a:srgbClr val="003E9A"/>
                          </a:solidFill>
                          <a:effectLst/>
                        </a:rPr>
                        <a:t>РФ</a:t>
                      </a:r>
                      <a:r>
                        <a:rPr lang="ru-RU" sz="1600" b="1" dirty="0">
                          <a:solidFill>
                            <a:srgbClr val="003E9A"/>
                          </a:solidFill>
                          <a:effectLst/>
                        </a:rPr>
                        <a:t> </a:t>
                      </a:r>
                      <a:endParaRPr lang="ru-RU" sz="1600" b="1" dirty="0">
                        <a:solidFill>
                          <a:srgbClr val="003E9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01" marR="6220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3E9A"/>
                          </a:solidFill>
                          <a:effectLst/>
                        </a:rPr>
                        <a:t>Ошибки, допускаемые НП при применении льгот</a:t>
                      </a:r>
                      <a:endParaRPr lang="ru-RU" sz="1600" b="1" dirty="0">
                        <a:solidFill>
                          <a:srgbClr val="003E9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01" marR="6220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901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3E9A"/>
                          </a:solidFill>
                          <a:effectLst/>
                        </a:rPr>
                        <a:t>В п. 2 – </a:t>
                      </a:r>
                      <a:r>
                        <a:rPr lang="ru-RU" sz="1500" b="0" dirty="0">
                          <a:solidFill>
                            <a:srgbClr val="003E9A"/>
                          </a:solidFill>
                          <a:effectLst/>
                        </a:rPr>
                        <a:t>операции, по которым не вправе отказаться от освобождения от </a:t>
                      </a:r>
                      <a:r>
                        <a:rPr lang="ru-RU" sz="1500" b="0" dirty="0" smtClean="0">
                          <a:solidFill>
                            <a:srgbClr val="003E9A"/>
                          </a:solidFill>
                          <a:effectLst/>
                        </a:rPr>
                        <a:t>налогообложения</a:t>
                      </a:r>
                      <a:r>
                        <a:rPr lang="en-US" sz="1500" b="0" dirty="0" smtClean="0">
                          <a:solidFill>
                            <a:srgbClr val="003E9A"/>
                          </a:solidFill>
                          <a:effectLst/>
                        </a:rPr>
                        <a:t> </a:t>
                      </a:r>
                      <a:r>
                        <a:rPr lang="en-US" sz="1500" b="1" dirty="0" smtClean="0">
                          <a:solidFill>
                            <a:srgbClr val="003E9A"/>
                          </a:solidFill>
                          <a:effectLst/>
                        </a:rPr>
                        <a:t>(48 </a:t>
                      </a:r>
                      <a:r>
                        <a:rPr lang="ru-RU" sz="1500" b="1" dirty="0" smtClean="0">
                          <a:solidFill>
                            <a:srgbClr val="003E9A"/>
                          </a:solidFill>
                          <a:effectLst/>
                        </a:rPr>
                        <a:t>операций)</a:t>
                      </a:r>
                      <a:r>
                        <a:rPr lang="ru-RU" sz="1500" dirty="0" smtClean="0">
                          <a:solidFill>
                            <a:srgbClr val="003E9A"/>
                          </a:solidFill>
                          <a:effectLst/>
                        </a:rPr>
                        <a:t>, </a:t>
                      </a:r>
                      <a:r>
                        <a:rPr lang="ru-RU" sz="1500" b="0" dirty="0">
                          <a:solidFill>
                            <a:srgbClr val="003E9A"/>
                          </a:solidFill>
                          <a:effectLst/>
                        </a:rPr>
                        <a:t>например: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rgbClr val="003E9A"/>
                          </a:solidFill>
                          <a:effectLst/>
                        </a:rPr>
                        <a:t>• медицинские услуги;</a:t>
                      </a:r>
                      <a:endParaRPr lang="ru-RU" sz="1500" b="0" i="1" dirty="0">
                        <a:solidFill>
                          <a:srgbClr val="003E9A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rgbClr val="003E9A"/>
                          </a:solidFill>
                          <a:effectLst/>
                        </a:rPr>
                        <a:t>• услуги в сфере образования по реализации основных и (или) дополнительных образовательных программ, предусмотренных </a:t>
                      </a:r>
                      <a:r>
                        <a:rPr lang="ru-RU" sz="1100" b="0" i="1" dirty="0" smtClean="0">
                          <a:solidFill>
                            <a:srgbClr val="003E9A"/>
                          </a:solidFill>
                          <a:effectLst/>
                        </a:rPr>
                        <a:t>лицензией;</a:t>
                      </a:r>
                      <a:endParaRPr lang="ru-RU" sz="1500" b="0" i="1" dirty="0">
                        <a:solidFill>
                          <a:srgbClr val="003E9A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solidFill>
                            <a:srgbClr val="003E9A"/>
                          </a:solidFill>
                          <a:effectLst/>
                        </a:rPr>
                        <a:t>• услуги, оказываемые организациями, осуществляющими деятельность в сфере культуры и искусства.</a:t>
                      </a:r>
                      <a:endParaRPr lang="ru-RU" sz="1500" b="0" i="1" dirty="0">
                        <a:solidFill>
                          <a:srgbClr val="003E9A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b="1" dirty="0" smtClean="0">
                        <a:solidFill>
                          <a:srgbClr val="003E9A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3E9A"/>
                          </a:solidFill>
                          <a:effectLst/>
                        </a:rPr>
                        <a:t>В </a:t>
                      </a:r>
                      <a:r>
                        <a:rPr lang="ru-RU" sz="1500" b="1" dirty="0">
                          <a:solidFill>
                            <a:srgbClr val="003E9A"/>
                          </a:solidFill>
                          <a:effectLst/>
                        </a:rPr>
                        <a:t>п. 3 </a:t>
                      </a:r>
                      <a:r>
                        <a:rPr lang="ru-RU" sz="1500" b="0" dirty="0">
                          <a:solidFill>
                            <a:srgbClr val="003E9A"/>
                          </a:solidFill>
                          <a:effectLst/>
                        </a:rPr>
                        <a:t>- операции, по которым вправе отказаться от освобождения от налогообложения, представив соответствующее заявление в налоговый орган не позднее 1-го числа налогового периода, с которого налогоплательщик намерен отказаться от </a:t>
                      </a:r>
                      <a:r>
                        <a:rPr lang="ru-RU" sz="1500" b="0" dirty="0" smtClean="0">
                          <a:solidFill>
                            <a:srgbClr val="003E9A"/>
                          </a:solidFill>
                          <a:effectLst/>
                        </a:rPr>
                        <a:t>освобождения </a:t>
                      </a:r>
                      <a:r>
                        <a:rPr lang="ru-RU" sz="1500" b="1" dirty="0" smtClean="0">
                          <a:solidFill>
                            <a:srgbClr val="003E9A"/>
                          </a:solidFill>
                          <a:effectLst/>
                        </a:rPr>
                        <a:t>(42 операции)</a:t>
                      </a:r>
                      <a:r>
                        <a:rPr lang="ru-RU" sz="1500" b="0" dirty="0" smtClean="0">
                          <a:solidFill>
                            <a:srgbClr val="003E9A"/>
                          </a:solidFill>
                          <a:effectLst/>
                        </a:rPr>
                        <a:t>, </a:t>
                      </a:r>
                      <a:r>
                        <a:rPr lang="ru-RU" sz="1500" b="0" i="0" dirty="0">
                          <a:solidFill>
                            <a:srgbClr val="003E9A"/>
                          </a:solidFill>
                          <a:effectLst/>
                        </a:rPr>
                        <a:t>например</a:t>
                      </a:r>
                      <a:r>
                        <a:rPr lang="ru-RU" sz="1500" b="0" dirty="0">
                          <a:solidFill>
                            <a:srgbClr val="003E9A"/>
                          </a:solidFill>
                          <a:effectLst/>
                        </a:rPr>
                        <a:t>:</a:t>
                      </a:r>
                      <a:r>
                        <a:rPr lang="ru-RU" sz="1100" b="0" dirty="0">
                          <a:solidFill>
                            <a:srgbClr val="003E9A"/>
                          </a:solidFill>
                          <a:effectLst/>
                        </a:rPr>
                        <a:t> </a:t>
                      </a:r>
                      <a:r>
                        <a:rPr lang="ru-RU" sz="1100" b="0" i="1" dirty="0">
                          <a:solidFill>
                            <a:srgbClr val="003E9A"/>
                          </a:solidFill>
                          <a:effectLst/>
                        </a:rPr>
                        <a:t>реализация предметов религиозного назначения и религиозной литературы; предоставление займов; услуги общественного питания</a:t>
                      </a:r>
                      <a:r>
                        <a:rPr lang="ru-RU" sz="1100" b="0" dirty="0">
                          <a:solidFill>
                            <a:srgbClr val="003E9A"/>
                          </a:solidFill>
                          <a:effectLst/>
                        </a:rPr>
                        <a:t>.</a:t>
                      </a:r>
                      <a:endParaRPr lang="ru-RU" sz="1500" b="0" dirty="0">
                        <a:solidFill>
                          <a:srgbClr val="003E9A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3E9A"/>
                          </a:solidFill>
                          <a:effectLst/>
                        </a:rPr>
                        <a:t> </a:t>
                      </a:r>
                      <a:endParaRPr lang="ru-RU" sz="1500" dirty="0">
                        <a:solidFill>
                          <a:srgbClr val="003E9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01" marR="6220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3E9A"/>
                          </a:solidFill>
                          <a:effectLst/>
                        </a:rPr>
                        <a:t>Согласно п. 4 ст. </a:t>
                      </a:r>
                      <a:r>
                        <a:rPr lang="ru-RU" sz="1500" dirty="0" smtClean="0">
                          <a:solidFill>
                            <a:srgbClr val="003E9A"/>
                          </a:solidFill>
                          <a:effectLst/>
                        </a:rPr>
                        <a:t>149, п. 4 ст. 170 НК </a:t>
                      </a:r>
                      <a:r>
                        <a:rPr lang="ru-RU" sz="1500" dirty="0">
                          <a:solidFill>
                            <a:srgbClr val="003E9A"/>
                          </a:solidFill>
                          <a:effectLst/>
                        </a:rPr>
                        <a:t>РФ в случае, если налогоплательщиком осуществляются операции, подлежащие налогообложению, и операции, не подлежащие </a:t>
                      </a:r>
                      <a:r>
                        <a:rPr lang="ru-RU" sz="1500" dirty="0" smtClean="0">
                          <a:solidFill>
                            <a:srgbClr val="003E9A"/>
                          </a:solidFill>
                          <a:effectLst/>
                        </a:rPr>
                        <a:t>налогообложению, </a:t>
                      </a:r>
                      <a:r>
                        <a:rPr lang="ru-RU" sz="1500" b="1" dirty="0" smtClean="0">
                          <a:solidFill>
                            <a:srgbClr val="003E9A"/>
                          </a:solidFill>
                          <a:effectLst/>
                        </a:rPr>
                        <a:t>налогоплательщик обязан </a:t>
                      </a:r>
                      <a:r>
                        <a:rPr lang="ru-RU" sz="1500" b="1" dirty="0">
                          <a:solidFill>
                            <a:srgbClr val="003E9A"/>
                          </a:solidFill>
                          <a:effectLst/>
                        </a:rPr>
                        <a:t>вести раздельный учет </a:t>
                      </a:r>
                      <a:r>
                        <a:rPr lang="ru-RU" sz="1500" dirty="0">
                          <a:solidFill>
                            <a:srgbClr val="003E9A"/>
                          </a:solidFill>
                          <a:effectLst/>
                        </a:rPr>
                        <a:t>сумм налога по приобретенным товарам (работам, услугам), используемым для осуществления как облагаемых налогом, так и не подлежащих налогообложению (освобожденных от налогообложения) операций.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3E9A"/>
                          </a:solidFill>
                          <a:effectLst/>
                        </a:rPr>
                        <a:t>Суммы налога, предъявленные продавцами товаров (работ, услуг), принимаются к вычету в соответствии со ст. 172 НК РФ  по товарам (работам, услугам), используемым для осуществления операций, облагаемых НДС;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3E9A"/>
                          </a:solidFill>
                          <a:effectLst/>
                        </a:rPr>
                        <a:t>На практике  допускаются ошибки </a:t>
                      </a:r>
                      <a:r>
                        <a:rPr lang="ru-RU" sz="1500" b="1" dirty="0">
                          <a:solidFill>
                            <a:srgbClr val="003E9A"/>
                          </a:solidFill>
                          <a:effectLst/>
                        </a:rPr>
                        <a:t>по отсутствию раздельного у</a:t>
                      </a:r>
                      <a:r>
                        <a:rPr lang="ru-RU" sz="1500" dirty="0">
                          <a:solidFill>
                            <a:srgbClr val="003E9A"/>
                          </a:solidFill>
                          <a:effectLst/>
                        </a:rPr>
                        <a:t>чета и неправомерному применению </a:t>
                      </a:r>
                      <a:r>
                        <a:rPr lang="ru-RU" sz="1500" dirty="0" smtClean="0">
                          <a:solidFill>
                            <a:srgbClr val="003E9A"/>
                          </a:solidFill>
                          <a:effectLst/>
                        </a:rPr>
                        <a:t>вычетов по НДС</a:t>
                      </a:r>
                      <a:r>
                        <a:rPr lang="ru-RU" sz="1500" baseline="0" dirty="0" smtClean="0">
                          <a:solidFill>
                            <a:srgbClr val="003E9A"/>
                          </a:solidFill>
                          <a:effectLst/>
                        </a:rPr>
                        <a:t> по товарам (работам, услугам), относящимся к необлагаемым НДС операциям.</a:t>
                      </a:r>
                      <a:endParaRPr lang="ru-RU" sz="1500" dirty="0">
                        <a:solidFill>
                          <a:srgbClr val="003E9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01" marR="6220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11376548" y="6173176"/>
            <a:ext cx="444750" cy="417094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altLang="ru-RU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7</a:t>
            </a:r>
            <a:endParaRPr lang="ru-RU" altLang="ru-RU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46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9231" y="1208440"/>
            <a:ext cx="10151233" cy="5381830"/>
          </a:xfrm>
        </p:spPr>
        <p:txBody>
          <a:bodyPr>
            <a:noAutofit/>
          </a:bodyPr>
          <a:lstStyle/>
          <a:p>
            <a:pPr marL="0" indent="407482" algn="just">
              <a:spcBef>
                <a:spcPts val="0"/>
              </a:spcBef>
            </a:pPr>
            <a:r>
              <a:rPr lang="ru-RU" sz="1814" b="0" dirty="0">
                <a:solidFill>
                  <a:srgbClr val="003E9A"/>
                </a:solidFill>
              </a:rPr>
              <a:t>Налогоплательщики НДС с незначительными оборотами по реализации имеют право на освобождение от исполнения обязанностей налогоплательщика при соблюдении условий, установленных в статье 145 НК РФ:</a:t>
            </a:r>
          </a:p>
          <a:p>
            <a:pPr marL="0" indent="407482" algn="just">
              <a:spcBef>
                <a:spcPts val="0"/>
              </a:spcBef>
            </a:pPr>
            <a:r>
              <a:rPr lang="ru-RU" sz="1814" b="0" dirty="0">
                <a:solidFill>
                  <a:srgbClr val="003E9A"/>
                </a:solidFill>
              </a:rPr>
              <a:t>1) выручка от реализации товаров (работ, услуг) без учета налога за три предшествующих последовательных календарных месяца </a:t>
            </a:r>
            <a:r>
              <a:rPr lang="ru-RU" sz="1814" dirty="0">
                <a:solidFill>
                  <a:srgbClr val="003E9A"/>
                </a:solidFill>
              </a:rPr>
              <a:t>не должна превышать 2 млн. руб.;</a:t>
            </a:r>
          </a:p>
          <a:p>
            <a:pPr marL="0" indent="407482" algn="just">
              <a:spcBef>
                <a:spcPts val="0"/>
              </a:spcBef>
            </a:pPr>
            <a:r>
              <a:rPr lang="ru-RU" sz="1814" b="0" dirty="0">
                <a:solidFill>
                  <a:srgbClr val="003E9A"/>
                </a:solidFill>
              </a:rPr>
              <a:t>2) в течение этих месяцев </a:t>
            </a:r>
            <a:r>
              <a:rPr lang="ru-RU" sz="1814" dirty="0">
                <a:solidFill>
                  <a:srgbClr val="003E9A"/>
                </a:solidFill>
              </a:rPr>
              <a:t>не должно быть операций по реализации подакцизных товаров.</a:t>
            </a:r>
          </a:p>
          <a:p>
            <a:pPr marL="0" indent="407482" algn="just">
              <a:spcBef>
                <a:spcPts val="0"/>
              </a:spcBef>
            </a:pPr>
            <a:r>
              <a:rPr lang="ru-RU" sz="1814" b="0" dirty="0">
                <a:solidFill>
                  <a:srgbClr val="003E9A"/>
                </a:solidFill>
              </a:rPr>
              <a:t>О намерении об освобождении от НДС необходимо известить налоговый орган по месту учета, подав соответствующее уведомление об освобождении от НДС не позднее 20-го числа месяца, с которого налогоплательщик начал использовать освобождение. Указанное уведомление можно направить в электронной форме.</a:t>
            </a:r>
          </a:p>
          <a:p>
            <a:pPr marL="0" indent="407482" algn="just">
              <a:spcBef>
                <a:spcPts val="0"/>
              </a:spcBef>
            </a:pPr>
            <a:r>
              <a:rPr lang="ru-RU" sz="1814" b="0" dirty="0">
                <a:solidFill>
                  <a:srgbClr val="003E9A"/>
                </a:solidFill>
              </a:rPr>
              <a:t>По истечении 12 календарных месяцев можно </a:t>
            </a:r>
            <a:r>
              <a:rPr lang="ru-RU" sz="1814" dirty="0">
                <a:solidFill>
                  <a:srgbClr val="003E9A"/>
                </a:solidFill>
              </a:rPr>
              <a:t>продлить освобождение.</a:t>
            </a:r>
          </a:p>
          <a:p>
            <a:pPr marL="0" indent="407482" algn="just">
              <a:spcBef>
                <a:spcPts val="0"/>
              </a:spcBef>
            </a:pPr>
            <a:r>
              <a:rPr lang="ru-RU" sz="1814" b="0" dirty="0">
                <a:solidFill>
                  <a:srgbClr val="003E9A"/>
                </a:solidFill>
              </a:rPr>
              <a:t>Освобождение от НДС, предоставляет </a:t>
            </a:r>
            <a:r>
              <a:rPr lang="ru-RU" sz="1814" u="sng" dirty="0">
                <a:solidFill>
                  <a:srgbClr val="003E9A"/>
                </a:solidFill>
              </a:rPr>
              <a:t>преимущества</a:t>
            </a:r>
            <a:r>
              <a:rPr lang="ru-RU" sz="1814" b="0" dirty="0">
                <a:solidFill>
                  <a:srgbClr val="003E9A"/>
                </a:solidFill>
              </a:rPr>
              <a:t>, при которых налогоплательщики:</a:t>
            </a:r>
          </a:p>
          <a:p>
            <a:pPr marL="0" indent="407482" algn="just">
              <a:spcBef>
                <a:spcPts val="0"/>
              </a:spcBef>
            </a:pPr>
            <a:r>
              <a:rPr lang="ru-RU" sz="1814" b="0" dirty="0">
                <a:solidFill>
                  <a:srgbClr val="003E9A"/>
                </a:solidFill>
              </a:rPr>
              <a:t>- </a:t>
            </a:r>
            <a:r>
              <a:rPr lang="ru-RU" sz="1814" dirty="0">
                <a:solidFill>
                  <a:srgbClr val="003E9A"/>
                </a:solidFill>
              </a:rPr>
              <a:t>не исчисляют и не платят сумму НДС </a:t>
            </a:r>
            <a:r>
              <a:rPr lang="ru-RU" sz="1814" b="0" dirty="0">
                <a:solidFill>
                  <a:srgbClr val="003E9A"/>
                </a:solidFill>
              </a:rPr>
              <a:t>в бюджет, за исключением случаев, когда они выставляют счет-фактуру с выделенной суммой налога;</a:t>
            </a:r>
          </a:p>
          <a:p>
            <a:pPr marL="0" indent="407482" algn="just">
              <a:spcBef>
                <a:spcPts val="0"/>
              </a:spcBef>
            </a:pPr>
            <a:r>
              <a:rPr lang="ru-RU" sz="1814" b="0" dirty="0">
                <a:solidFill>
                  <a:srgbClr val="003E9A"/>
                </a:solidFill>
              </a:rPr>
              <a:t>- </a:t>
            </a:r>
            <a:r>
              <a:rPr lang="ru-RU" sz="1814" dirty="0">
                <a:solidFill>
                  <a:srgbClr val="003E9A"/>
                </a:solidFill>
              </a:rPr>
              <a:t>не составляют и не представляют в налоговый орган декларации по НДС</a:t>
            </a:r>
            <a:r>
              <a:rPr lang="ru-RU" sz="1814" b="0" dirty="0">
                <a:solidFill>
                  <a:srgbClr val="003E9A"/>
                </a:solidFill>
              </a:rPr>
              <a:t>.</a:t>
            </a:r>
          </a:p>
          <a:p>
            <a:pPr marL="0" indent="407482" algn="just">
              <a:spcBef>
                <a:spcPts val="0"/>
              </a:spcBef>
            </a:pPr>
            <a:endParaRPr lang="ru-RU" sz="1814" b="0" dirty="0">
              <a:solidFill>
                <a:srgbClr val="003E9A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00818" y="424711"/>
            <a:ext cx="8033208" cy="783729"/>
          </a:xfrm>
        </p:spPr>
        <p:txBody>
          <a:bodyPr>
            <a:noAutofit/>
          </a:bodyPr>
          <a:lstStyle/>
          <a:p>
            <a:pPr algn="ctr"/>
            <a:r>
              <a:rPr lang="ru-RU" sz="2268" dirty="0">
                <a:solidFill>
                  <a:srgbClr val="000000"/>
                </a:solidFill>
              </a:rPr>
              <a:t>Освобождение от исполнения обязанностей налогоплательщика НДС в соответствии со ст. 145 НК РФ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11376548" y="6173176"/>
            <a:ext cx="444750" cy="417094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altLang="ru-RU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8</a:t>
            </a:r>
            <a:endParaRPr lang="ru-RU" altLang="ru-RU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2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654877" y="1339060"/>
            <a:ext cx="8490383" cy="5334200"/>
          </a:xfrm>
        </p:spPr>
        <p:txBody>
          <a:bodyPr>
            <a:noAutofit/>
          </a:bodyPr>
          <a:lstStyle/>
          <a:p>
            <a:pPr marL="0" indent="407482" algn="just">
              <a:spcBef>
                <a:spcPts val="0"/>
              </a:spcBef>
            </a:pPr>
            <a:endParaRPr lang="ru-RU" sz="1633" dirty="0"/>
          </a:p>
          <a:p>
            <a:pPr marL="0" indent="407482" algn="just">
              <a:spcBef>
                <a:spcPts val="0"/>
              </a:spcBef>
            </a:pPr>
            <a:endParaRPr lang="ru-RU" sz="1723" b="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10112" y="228512"/>
            <a:ext cx="8294451" cy="783729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Пониженный тариф страховых взносов для субъектов малого и среднего предпринимательства</a:t>
            </a:r>
            <a:endParaRPr lang="ru-RU" sz="2268" b="1" dirty="0">
              <a:solidFill>
                <a:srgbClr val="0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187674"/>
              </p:ext>
            </p:extLst>
          </p:nvPr>
        </p:nvGraphicFramePr>
        <p:xfrm>
          <a:off x="1190685" y="1012241"/>
          <a:ext cx="9943070" cy="46587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63237"/>
                <a:gridCol w="5179833"/>
              </a:tblGrid>
              <a:tr h="4658797">
                <a:tc>
                  <a:txBody>
                    <a:bodyPr/>
                    <a:lstStyle/>
                    <a:p>
                      <a:pPr marL="457200" indent="-457200" algn="just" defTabSz="1043056">
                        <a:spcBef>
                          <a:spcPct val="0"/>
                        </a:spcBef>
                        <a:spcAft>
                          <a:spcPts val="1000"/>
                        </a:spcAft>
                        <a:buFont typeface="Wingdings" panose="05000000000000000000" pitchFamily="2" charset="2"/>
                        <a:buChar char="Ø"/>
                      </a:pPr>
                      <a:endParaRPr lang="ru-RU" sz="1600" b="1" kern="1200" dirty="0" smtClean="0">
                        <a:solidFill>
                          <a:srgbClr val="003E9A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457200" indent="-457200" algn="just" defTabSz="1043056">
                        <a:spcBef>
                          <a:spcPct val="0"/>
                        </a:spcBef>
                        <a:spcAft>
                          <a:spcPts val="10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600" b="1" kern="1200" dirty="0" smtClean="0">
                          <a:solidFill>
                            <a:srgbClr val="003E9A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Размер тарифов – 15% в отношении части выплат в пользу работника, определяемой по итогам каждого месяца как превышение над величиной МРОТ, установленного федеральным законом на начало расчетного периода.</a:t>
                      </a:r>
                      <a:r>
                        <a:rPr lang="ru-RU" sz="1500" b="1" dirty="0">
                          <a:solidFill>
                            <a:srgbClr val="003E9A"/>
                          </a:solidFill>
                          <a:effectLst/>
                        </a:rPr>
                        <a:t> </a:t>
                      </a:r>
                      <a:endParaRPr lang="ru-RU" sz="1500" b="1" dirty="0" smtClean="0">
                        <a:solidFill>
                          <a:srgbClr val="003E9A"/>
                        </a:solidFill>
                        <a:effectLst/>
                      </a:endParaRPr>
                    </a:p>
                    <a:p>
                      <a:pPr marL="457200" indent="-457200" algn="just" defTabSz="1043056">
                        <a:spcBef>
                          <a:spcPct val="0"/>
                        </a:spcBef>
                        <a:spcAft>
                          <a:spcPts val="10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600" b="1" kern="1200" dirty="0" smtClean="0">
                          <a:solidFill>
                            <a:srgbClr val="003E9A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Условие применения – наличие статуса субъекта малого и среднего предпринимательства (нахождение в Реестра субъекта малого и среднего предпринимательства).</a:t>
                      </a:r>
                    </a:p>
                    <a:p>
                      <a:pPr marL="457200" indent="-457200" algn="just" defTabSz="1043056">
                        <a:spcBef>
                          <a:spcPct val="0"/>
                        </a:spcBef>
                        <a:spcAft>
                          <a:spcPts val="10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600" b="1" kern="1200" dirty="0" smtClean="0">
                          <a:solidFill>
                            <a:srgbClr val="003E9A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2022 год преференцией воспользовалось – 5075 плательщиков (32,4% от общего кол-ва) на сумму     1 млрд. 426 млн. руб.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E9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01" marR="6220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E9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Ошибки применения</a:t>
                      </a: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E9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E9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E9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3E9A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-  Применение пониженного тарифа за периоды в которых плательщик не состоял в реестре субъектов малого и среднего предпринимательства</a:t>
                      </a:r>
                      <a:r>
                        <a:rPr lang="en-US" sz="1600" b="1" kern="1200" dirty="0" smtClean="0">
                          <a:solidFill>
                            <a:srgbClr val="003E9A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3E9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3E9A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-  Не представление сведений о среднесписочной численности работников и (или) сведений о дохода за прошедший календарный год, в последствии исключение из Реестра субъекта малого и среднего предпринимательства;</a:t>
                      </a:r>
                    </a:p>
                    <a:p>
                      <a:pPr marL="0" marR="0" indent="0" algn="l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dirty="0" smtClean="0">
                        <a:solidFill>
                          <a:srgbClr val="003E9A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3E9A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-  Применение пониженного тарифа общественными организациями, благотворительными фондами, для которых предусмотрены другие пониженные тарифы.</a:t>
                      </a:r>
                    </a:p>
                    <a:p>
                      <a:pPr marL="0" marR="0" indent="0" algn="l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dirty="0" smtClean="0">
                        <a:solidFill>
                          <a:srgbClr val="003E9A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E9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01" marR="6220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11376548" y="6173176"/>
            <a:ext cx="444750" cy="417094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altLang="ru-RU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9</a:t>
            </a:r>
          </a:p>
        </p:txBody>
      </p:sp>
      <p:sp>
        <p:nvSpPr>
          <p:cNvPr id="7" name="Заголовок 2"/>
          <p:cNvSpPr txBox="1">
            <a:spLocks/>
          </p:cNvSpPr>
          <p:nvPr/>
        </p:nvSpPr>
        <p:spPr>
          <a:xfrm>
            <a:off x="1654877" y="5649561"/>
            <a:ext cx="8294451" cy="78372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marR="0" indent="0" algn="ctr" defTabSz="13499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7066" kern="800" spc="-53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i="1" dirty="0" smtClean="0">
                <a:solidFill>
                  <a:srgbClr val="000000"/>
                </a:solidFill>
              </a:rPr>
              <a:t>Размер МРОТ на 01.01.2023 составляет 16 242 руб. (ст.1 ФЗ от 18.12.2022 №522-ФЗ)</a:t>
            </a:r>
            <a:endParaRPr lang="ru-RU" sz="20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4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i9_Navy Lime">
      <a:dk1>
        <a:srgbClr val="57565A"/>
      </a:dk1>
      <a:lt1>
        <a:sysClr val="window" lastClr="FFFFFF"/>
      </a:lt1>
      <a:dk2>
        <a:srgbClr val="1C5686"/>
      </a:dk2>
      <a:lt2>
        <a:srgbClr val="22658C"/>
      </a:lt2>
      <a:accent1>
        <a:srgbClr val="CAD82A"/>
      </a:accent1>
      <a:accent2>
        <a:srgbClr val="B2C441"/>
      </a:accent2>
      <a:accent3>
        <a:srgbClr val="8EB240"/>
      </a:accent3>
      <a:accent4>
        <a:srgbClr val="649E4A"/>
      </a:accent4>
      <a:accent5>
        <a:srgbClr val="378966"/>
      </a:accent5>
      <a:accent6>
        <a:srgbClr val="197585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5111</TotalTime>
  <Words>3450</Words>
  <Application>Microsoft Office PowerPoint</Application>
  <PresentationFormat>Широкоэкранный</PresentationFormat>
  <Paragraphs>356</Paragraphs>
  <Slides>19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31" baseType="lpstr">
      <vt:lpstr>Arial</vt:lpstr>
      <vt:lpstr>Arial Narrow</vt:lpstr>
      <vt:lpstr>Calibri</vt:lpstr>
      <vt:lpstr>Century Gothic</vt:lpstr>
      <vt:lpstr>Open Sans</vt:lpstr>
      <vt:lpstr>Open Sans Light</vt:lpstr>
      <vt:lpstr>Palatino Linotype</vt:lpstr>
      <vt:lpstr>Roboto</vt:lpstr>
      <vt:lpstr>Roboto Condensed</vt:lpstr>
      <vt:lpstr>Times New Roman</vt:lpstr>
      <vt:lpstr>Wingdings</vt:lpstr>
      <vt:lpstr>1_Office Theme</vt:lpstr>
      <vt:lpstr>Презентация PowerPoint</vt:lpstr>
      <vt:lpstr>Презентация PowerPoint</vt:lpstr>
      <vt:lpstr>Информационно-разъяснительная работа  по льготам и поддержке бизнеса</vt:lpstr>
      <vt:lpstr>Презентация PowerPoint</vt:lpstr>
      <vt:lpstr>Презентация PowerPoint</vt:lpstr>
      <vt:lpstr>Презентация PowerPoint</vt:lpstr>
      <vt:lpstr>Льготы по НДС</vt:lpstr>
      <vt:lpstr>Освобождение от исполнения обязанностей налогоплательщика НДС в соответствии со ст. 145 НК РФ</vt:lpstr>
      <vt:lpstr>Пониженный тариф страховых взносов для субъектов малого и среднего предпринимательства</vt:lpstr>
      <vt:lpstr>Пониженные ставки по упрощенной системе налогообложения на территории Республики Бурятия</vt:lpstr>
      <vt:lpstr>Наиболее часто допускаемая ошибка налогоплательщиков, воспользовавшихся правом применения пониженных ставок по УСН - Неверное отражение кода льготы в налоговой декларации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Гудеева Ольга Михайловна</dc:creator>
  <cp:lastModifiedBy>Данзандоржиева Сэлмэг Нимбуевна</cp:lastModifiedBy>
  <cp:revision>489</cp:revision>
  <cp:lastPrinted>2022-05-12T03:34:44Z</cp:lastPrinted>
  <dcterms:created xsi:type="dcterms:W3CDTF">2022-04-06T08:32:53Z</dcterms:created>
  <dcterms:modified xsi:type="dcterms:W3CDTF">2023-04-17T03:18:05Z</dcterms:modified>
</cp:coreProperties>
</file>